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1"/>
  </p:notesMasterIdLst>
  <p:sldIdLst>
    <p:sldId id="257" r:id="rId2"/>
    <p:sldId id="713" r:id="rId3"/>
    <p:sldId id="617" r:id="rId4"/>
    <p:sldId id="284" r:id="rId5"/>
    <p:sldId id="637" r:id="rId6"/>
    <p:sldId id="286" r:id="rId7"/>
    <p:sldId id="719" r:id="rId8"/>
    <p:sldId id="720" r:id="rId9"/>
    <p:sldId id="721" r:id="rId10"/>
    <p:sldId id="722" r:id="rId11"/>
    <p:sldId id="287" r:id="rId12"/>
    <p:sldId id="723" r:id="rId13"/>
    <p:sldId id="623" r:id="rId14"/>
    <p:sldId id="619" r:id="rId15"/>
    <p:sldId id="622" r:id="rId16"/>
    <p:sldId id="724" r:id="rId17"/>
    <p:sldId id="624" r:id="rId18"/>
    <p:sldId id="625" r:id="rId19"/>
    <p:sldId id="620" r:id="rId20"/>
    <p:sldId id="715" r:id="rId21"/>
    <p:sldId id="725" r:id="rId22"/>
    <p:sldId id="716" r:id="rId23"/>
    <p:sldId id="717" r:id="rId24"/>
    <p:sldId id="621" r:id="rId25"/>
    <p:sldId id="629" r:id="rId26"/>
    <p:sldId id="630" r:id="rId27"/>
    <p:sldId id="631" r:id="rId28"/>
    <p:sldId id="641" r:id="rId29"/>
    <p:sldId id="644" r:id="rId30"/>
    <p:sldId id="689" r:id="rId31"/>
    <p:sldId id="268" r:id="rId32"/>
    <p:sldId id="696" r:id="rId33"/>
    <p:sldId id="650" r:id="rId34"/>
    <p:sldId id="694" r:id="rId35"/>
    <p:sldId id="695" r:id="rId36"/>
    <p:sldId id="645" r:id="rId37"/>
    <p:sldId id="275" r:id="rId38"/>
    <p:sldId id="697" r:id="rId39"/>
    <p:sldId id="29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1" autoAdjust="0"/>
    <p:restoredTop sz="66691" autoAdjust="0"/>
  </p:normalViewPr>
  <p:slideViewPr>
    <p:cSldViewPr snapToGrid="0">
      <p:cViewPr varScale="1">
        <p:scale>
          <a:sx n="77" d="100"/>
          <a:sy n="77"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A424FD-5494-4A02-BF37-91B8D2DC57C8}" type="doc">
      <dgm:prSet loTypeId="urn:microsoft.com/office/officeart/2005/8/layout/list1" loCatId="list" qsTypeId="urn:microsoft.com/office/officeart/2005/8/quickstyle/simple4" qsCatId="simple" csTypeId="urn:microsoft.com/office/officeart/2005/8/colors/accent6_2" csCatId="accent6"/>
      <dgm:spPr/>
      <dgm:t>
        <a:bodyPr/>
        <a:lstStyle/>
        <a:p>
          <a:endParaRPr lang="en-US"/>
        </a:p>
      </dgm:t>
    </dgm:pt>
    <dgm:pt modelId="{517094CA-021D-4F05-8372-BA0DE0BF282F}">
      <dgm:prSet custT="1"/>
      <dgm:spPr/>
      <dgm:t>
        <a:bodyPr/>
        <a:lstStyle/>
        <a:p>
          <a:r>
            <a:rPr lang="en-US" sz="2400" dirty="0"/>
            <a:t>Peaceful unification is still the priority</a:t>
          </a:r>
        </a:p>
      </dgm:t>
    </dgm:pt>
    <dgm:pt modelId="{3CC6D5C3-86EA-4C33-A6A9-77254ADC5FD4}" type="parTrans" cxnId="{989F7A33-43F8-4E11-813A-23F3FF4A29BA}">
      <dgm:prSet/>
      <dgm:spPr/>
      <dgm:t>
        <a:bodyPr/>
        <a:lstStyle/>
        <a:p>
          <a:endParaRPr lang="en-US"/>
        </a:p>
      </dgm:t>
    </dgm:pt>
    <dgm:pt modelId="{400999EF-E332-4989-BA57-DA822A9BEE11}" type="sibTrans" cxnId="{989F7A33-43F8-4E11-813A-23F3FF4A29BA}">
      <dgm:prSet/>
      <dgm:spPr/>
      <dgm:t>
        <a:bodyPr/>
        <a:lstStyle/>
        <a:p>
          <a:endParaRPr lang="en-US"/>
        </a:p>
      </dgm:t>
    </dgm:pt>
    <dgm:pt modelId="{72A9A36B-F5BB-4DEC-BCAD-3147EC2FC9FA}">
      <dgm:prSet custT="1"/>
      <dgm:spPr/>
      <dgm:t>
        <a:bodyPr/>
        <a:lstStyle/>
        <a:p>
          <a:r>
            <a:rPr lang="en-US" sz="2000" dirty="0"/>
            <a:t>Not likely in the short run</a:t>
          </a:r>
        </a:p>
      </dgm:t>
    </dgm:pt>
    <dgm:pt modelId="{EC84D272-3ACE-4A73-905D-BB4FDF6ECD7E}" type="parTrans" cxnId="{EA788333-0674-4034-81CF-168FE68DAD73}">
      <dgm:prSet/>
      <dgm:spPr/>
      <dgm:t>
        <a:bodyPr/>
        <a:lstStyle/>
        <a:p>
          <a:endParaRPr lang="en-US"/>
        </a:p>
      </dgm:t>
    </dgm:pt>
    <dgm:pt modelId="{6F282480-6F4D-48BF-9599-F64ADD6EFBB3}" type="sibTrans" cxnId="{EA788333-0674-4034-81CF-168FE68DAD73}">
      <dgm:prSet/>
      <dgm:spPr/>
      <dgm:t>
        <a:bodyPr/>
        <a:lstStyle/>
        <a:p>
          <a:endParaRPr lang="en-US"/>
        </a:p>
      </dgm:t>
    </dgm:pt>
    <dgm:pt modelId="{1B1898F5-E4F4-49BF-A25D-2E470553A11D}">
      <dgm:prSet custT="1"/>
      <dgm:spPr/>
      <dgm:t>
        <a:bodyPr/>
        <a:lstStyle/>
        <a:p>
          <a:r>
            <a:rPr lang="en-US" sz="2000" dirty="0"/>
            <a:t>Can act tougher when a third party intervenes, but large-scale kinetic wars should be resolutely avoided (</a:t>
          </a:r>
          <a:r>
            <a:rPr lang="zh-CN" sz="2000" dirty="0"/>
            <a:t>坚决避免</a:t>
          </a:r>
          <a:r>
            <a:rPr lang="en-US" sz="2000" dirty="0"/>
            <a:t>).</a:t>
          </a:r>
        </a:p>
      </dgm:t>
    </dgm:pt>
    <dgm:pt modelId="{527757AB-7C08-4992-8ADA-6B55542A34D7}" type="parTrans" cxnId="{DA217F2D-DAE7-434E-8036-72CD74B6191E}">
      <dgm:prSet/>
      <dgm:spPr/>
      <dgm:t>
        <a:bodyPr/>
        <a:lstStyle/>
        <a:p>
          <a:endParaRPr lang="en-US"/>
        </a:p>
      </dgm:t>
    </dgm:pt>
    <dgm:pt modelId="{084D8383-B532-4D9C-8A6A-B74E75BD65E7}" type="sibTrans" cxnId="{DA217F2D-DAE7-434E-8036-72CD74B6191E}">
      <dgm:prSet/>
      <dgm:spPr/>
      <dgm:t>
        <a:bodyPr/>
        <a:lstStyle/>
        <a:p>
          <a:endParaRPr lang="en-US"/>
        </a:p>
      </dgm:t>
    </dgm:pt>
    <dgm:pt modelId="{72F44788-5D55-46B2-994B-964C1C8F4781}">
      <dgm:prSet custT="1"/>
      <dgm:spPr/>
      <dgm:t>
        <a:bodyPr/>
        <a:lstStyle/>
        <a:p>
          <a:r>
            <a:rPr lang="en-US" sz="2000" dirty="0"/>
            <a:t>The U.S. has extensive experience preventing a cold war from sliding into hot wars</a:t>
          </a:r>
        </a:p>
      </dgm:t>
    </dgm:pt>
    <dgm:pt modelId="{7B25EC6C-A060-40A0-AA9D-76349DAC4387}" type="parTrans" cxnId="{22EF5924-6E0A-4BF4-8FDB-2018B0F55171}">
      <dgm:prSet/>
      <dgm:spPr/>
      <dgm:t>
        <a:bodyPr/>
        <a:lstStyle/>
        <a:p>
          <a:endParaRPr lang="en-US"/>
        </a:p>
      </dgm:t>
    </dgm:pt>
    <dgm:pt modelId="{71835725-A481-42E8-A60C-F510CC63B62D}" type="sibTrans" cxnId="{22EF5924-6E0A-4BF4-8FDB-2018B0F55171}">
      <dgm:prSet/>
      <dgm:spPr/>
      <dgm:t>
        <a:bodyPr/>
        <a:lstStyle/>
        <a:p>
          <a:endParaRPr lang="en-US"/>
        </a:p>
      </dgm:t>
    </dgm:pt>
    <dgm:pt modelId="{816DE39D-630E-4417-9CC5-BD6A8BAFEB5B}">
      <dgm:prSet custT="1"/>
      <dgm:spPr/>
      <dgm:t>
        <a:bodyPr/>
        <a:lstStyle/>
        <a:p>
          <a:r>
            <a:rPr lang="en-US" sz="2000" dirty="0"/>
            <a:t>Pre-emptive strikes against U.S. forces or bases in East Asia would not be a viable option</a:t>
          </a:r>
        </a:p>
      </dgm:t>
    </dgm:pt>
    <dgm:pt modelId="{C0E34749-D378-4390-9975-97C3DF42D5E7}" type="parTrans" cxnId="{F6638502-80D0-44A6-9217-A025D7A48936}">
      <dgm:prSet/>
      <dgm:spPr/>
      <dgm:t>
        <a:bodyPr/>
        <a:lstStyle/>
        <a:p>
          <a:endParaRPr lang="en-US"/>
        </a:p>
      </dgm:t>
    </dgm:pt>
    <dgm:pt modelId="{6A307FD4-2206-436A-8F06-06C9F24F63F9}" type="sibTrans" cxnId="{F6638502-80D0-44A6-9217-A025D7A48936}">
      <dgm:prSet/>
      <dgm:spPr/>
      <dgm:t>
        <a:bodyPr/>
        <a:lstStyle/>
        <a:p>
          <a:endParaRPr lang="en-US"/>
        </a:p>
      </dgm:t>
    </dgm:pt>
    <dgm:pt modelId="{D07D65F7-714B-4E93-B22B-E2435E05E4A8}">
      <dgm:prSet custT="1"/>
      <dgm:spPr/>
      <dgm:t>
        <a:bodyPr/>
        <a:lstStyle/>
        <a:p>
          <a:r>
            <a:rPr lang="en-US" sz="2000" dirty="0"/>
            <a:t>Integrated development by the two sides (</a:t>
          </a:r>
          <a:r>
            <a:rPr lang="zh-CN" sz="2000" dirty="0"/>
            <a:t>两岸融合发展</a:t>
          </a:r>
          <a:r>
            <a:rPr lang="en-US" sz="2000" dirty="0"/>
            <a:t>) for the next decade</a:t>
          </a:r>
        </a:p>
      </dgm:t>
    </dgm:pt>
    <dgm:pt modelId="{B6B8AF2D-BD21-49D4-B864-3AFEC9C3C553}" type="parTrans" cxnId="{69BD299D-6D31-4C69-891A-BBB57900DA57}">
      <dgm:prSet/>
      <dgm:spPr/>
      <dgm:t>
        <a:bodyPr/>
        <a:lstStyle/>
        <a:p>
          <a:endParaRPr lang="en-US"/>
        </a:p>
      </dgm:t>
    </dgm:pt>
    <dgm:pt modelId="{5A02CCCB-A2A5-4CC9-A004-EA642D372311}" type="sibTrans" cxnId="{69BD299D-6D31-4C69-891A-BBB57900DA57}">
      <dgm:prSet/>
      <dgm:spPr/>
      <dgm:t>
        <a:bodyPr/>
        <a:lstStyle/>
        <a:p>
          <a:endParaRPr lang="en-US"/>
        </a:p>
      </dgm:t>
    </dgm:pt>
    <dgm:pt modelId="{4CE45F4B-EE22-45AD-823C-64B2C0F21F9A}">
      <dgm:prSet custT="1"/>
      <dgm:spPr/>
      <dgm:t>
        <a:bodyPr/>
        <a:lstStyle/>
        <a:p>
          <a:r>
            <a:rPr lang="en-US" sz="2000" dirty="0"/>
            <a:t>Make friends with neighbors</a:t>
          </a:r>
        </a:p>
      </dgm:t>
    </dgm:pt>
    <dgm:pt modelId="{DE2CA951-33AF-4D9E-886E-1D96CC3005E1}" type="parTrans" cxnId="{D6A2A6DA-9C0D-4697-941E-CF879CBF9B13}">
      <dgm:prSet/>
      <dgm:spPr/>
      <dgm:t>
        <a:bodyPr/>
        <a:lstStyle/>
        <a:p>
          <a:endParaRPr lang="en-US"/>
        </a:p>
      </dgm:t>
    </dgm:pt>
    <dgm:pt modelId="{06E8EFC2-5855-4196-8C30-E8FE76EE9214}" type="sibTrans" cxnId="{D6A2A6DA-9C0D-4697-941E-CF879CBF9B13}">
      <dgm:prSet/>
      <dgm:spPr/>
      <dgm:t>
        <a:bodyPr/>
        <a:lstStyle/>
        <a:p>
          <a:endParaRPr lang="en-US"/>
        </a:p>
      </dgm:t>
    </dgm:pt>
    <dgm:pt modelId="{0199E320-52C7-484B-866E-1A45F475F901}">
      <dgm:prSet custT="1"/>
      <dgm:spPr/>
      <dgm:t>
        <a:bodyPr/>
        <a:lstStyle/>
        <a:p>
          <a:r>
            <a:rPr lang="en-US" sz="2000" dirty="0"/>
            <a:t>Maintaining the status quo depends on sound Sino-U.S. relations</a:t>
          </a:r>
        </a:p>
      </dgm:t>
    </dgm:pt>
    <dgm:pt modelId="{BE7C8D82-681F-4B34-8561-DE0558D2BC7B}" type="parTrans" cxnId="{0F99A85D-449E-48AB-BD79-076D0935A544}">
      <dgm:prSet/>
      <dgm:spPr/>
      <dgm:t>
        <a:bodyPr/>
        <a:lstStyle/>
        <a:p>
          <a:endParaRPr lang="en-US"/>
        </a:p>
      </dgm:t>
    </dgm:pt>
    <dgm:pt modelId="{2A74F0EB-1243-4783-92F4-C39726D0E16F}" type="sibTrans" cxnId="{0F99A85D-449E-48AB-BD79-076D0935A544}">
      <dgm:prSet/>
      <dgm:spPr/>
      <dgm:t>
        <a:bodyPr/>
        <a:lstStyle/>
        <a:p>
          <a:endParaRPr lang="en-US"/>
        </a:p>
      </dgm:t>
    </dgm:pt>
    <dgm:pt modelId="{18FD4386-D6CE-401D-AB06-200544CC212A}">
      <dgm:prSet/>
      <dgm:spPr/>
      <dgm:t>
        <a:bodyPr/>
        <a:lstStyle/>
        <a:p>
          <a:r>
            <a:rPr lang="en-US"/>
            <a:t>The U.S. executive and legislative branches’ actions are factors </a:t>
          </a:r>
        </a:p>
      </dgm:t>
    </dgm:pt>
    <dgm:pt modelId="{86D2A798-764D-42BB-B643-5D23798C169A}" type="parTrans" cxnId="{DFFE2CC3-E763-49B2-AC7F-17C795E08BB7}">
      <dgm:prSet/>
      <dgm:spPr/>
      <dgm:t>
        <a:bodyPr/>
        <a:lstStyle/>
        <a:p>
          <a:endParaRPr lang="en-US"/>
        </a:p>
      </dgm:t>
    </dgm:pt>
    <dgm:pt modelId="{2EDFB4AA-1A4E-4172-8836-201595693F49}" type="sibTrans" cxnId="{DFFE2CC3-E763-49B2-AC7F-17C795E08BB7}">
      <dgm:prSet/>
      <dgm:spPr/>
      <dgm:t>
        <a:bodyPr/>
        <a:lstStyle/>
        <a:p>
          <a:endParaRPr lang="en-US"/>
        </a:p>
      </dgm:t>
    </dgm:pt>
    <dgm:pt modelId="{63B12DBF-9749-AF45-BF8C-20A480B0E335}" type="pres">
      <dgm:prSet presAssocID="{DCA424FD-5494-4A02-BF37-91B8D2DC57C8}" presName="linear" presStyleCnt="0">
        <dgm:presLayoutVars>
          <dgm:dir/>
          <dgm:animLvl val="lvl"/>
          <dgm:resizeHandles val="exact"/>
        </dgm:presLayoutVars>
      </dgm:prSet>
      <dgm:spPr/>
    </dgm:pt>
    <dgm:pt modelId="{47176B41-7F4E-3746-A95C-2C57087A7CC3}" type="pres">
      <dgm:prSet presAssocID="{517094CA-021D-4F05-8372-BA0DE0BF282F}" presName="parentLin" presStyleCnt="0"/>
      <dgm:spPr/>
    </dgm:pt>
    <dgm:pt modelId="{DB8BAD7B-402E-3A45-B164-A9F1BC8118E6}" type="pres">
      <dgm:prSet presAssocID="{517094CA-021D-4F05-8372-BA0DE0BF282F}" presName="parentLeftMargin" presStyleLbl="node1" presStyleIdx="0" presStyleCnt="4"/>
      <dgm:spPr/>
    </dgm:pt>
    <dgm:pt modelId="{7245B4B1-C78F-F54D-B454-559B97B8E00F}" type="pres">
      <dgm:prSet presAssocID="{517094CA-021D-4F05-8372-BA0DE0BF282F}" presName="parentText" presStyleLbl="node1" presStyleIdx="0" presStyleCnt="4">
        <dgm:presLayoutVars>
          <dgm:chMax val="0"/>
          <dgm:bulletEnabled val="1"/>
        </dgm:presLayoutVars>
      </dgm:prSet>
      <dgm:spPr/>
    </dgm:pt>
    <dgm:pt modelId="{5615A202-B8DE-A04C-915E-5A9098D9A681}" type="pres">
      <dgm:prSet presAssocID="{517094CA-021D-4F05-8372-BA0DE0BF282F}" presName="negativeSpace" presStyleCnt="0"/>
      <dgm:spPr/>
    </dgm:pt>
    <dgm:pt modelId="{98C74546-F03E-3B4F-84F6-9C717966866F}" type="pres">
      <dgm:prSet presAssocID="{517094CA-021D-4F05-8372-BA0DE0BF282F}" presName="childText" presStyleLbl="conFgAcc1" presStyleIdx="0" presStyleCnt="4">
        <dgm:presLayoutVars>
          <dgm:bulletEnabled val="1"/>
        </dgm:presLayoutVars>
      </dgm:prSet>
      <dgm:spPr/>
    </dgm:pt>
    <dgm:pt modelId="{160B8EF9-C1D5-204E-B8C1-D07CC5EF3EE4}" type="pres">
      <dgm:prSet presAssocID="{400999EF-E332-4989-BA57-DA822A9BEE11}" presName="spaceBetweenRectangles" presStyleCnt="0"/>
      <dgm:spPr/>
    </dgm:pt>
    <dgm:pt modelId="{C6F920F2-F0F7-3F4B-B52D-BFAB168C517B}" type="pres">
      <dgm:prSet presAssocID="{D07D65F7-714B-4E93-B22B-E2435E05E4A8}" presName="parentLin" presStyleCnt="0"/>
      <dgm:spPr/>
    </dgm:pt>
    <dgm:pt modelId="{3E893A78-5DD0-FB43-AE40-6D465D07C946}" type="pres">
      <dgm:prSet presAssocID="{D07D65F7-714B-4E93-B22B-E2435E05E4A8}" presName="parentLeftMargin" presStyleLbl="node1" presStyleIdx="0" presStyleCnt="4"/>
      <dgm:spPr/>
    </dgm:pt>
    <dgm:pt modelId="{73C306C4-66EB-6743-A888-9EF535B3B14B}" type="pres">
      <dgm:prSet presAssocID="{D07D65F7-714B-4E93-B22B-E2435E05E4A8}" presName="parentText" presStyleLbl="node1" presStyleIdx="1" presStyleCnt="4">
        <dgm:presLayoutVars>
          <dgm:chMax val="0"/>
          <dgm:bulletEnabled val="1"/>
        </dgm:presLayoutVars>
      </dgm:prSet>
      <dgm:spPr/>
    </dgm:pt>
    <dgm:pt modelId="{7CEED627-DA17-AB40-AE94-FB4A4508D2D4}" type="pres">
      <dgm:prSet presAssocID="{D07D65F7-714B-4E93-B22B-E2435E05E4A8}" presName="negativeSpace" presStyleCnt="0"/>
      <dgm:spPr/>
    </dgm:pt>
    <dgm:pt modelId="{CB59AAE0-3550-AA4F-863B-2D750B83C93D}" type="pres">
      <dgm:prSet presAssocID="{D07D65F7-714B-4E93-B22B-E2435E05E4A8}" presName="childText" presStyleLbl="conFgAcc1" presStyleIdx="1" presStyleCnt="4">
        <dgm:presLayoutVars>
          <dgm:bulletEnabled val="1"/>
        </dgm:presLayoutVars>
      </dgm:prSet>
      <dgm:spPr/>
    </dgm:pt>
    <dgm:pt modelId="{3D0ECD29-2516-9540-BB54-D9F69A288652}" type="pres">
      <dgm:prSet presAssocID="{5A02CCCB-A2A5-4CC9-A004-EA642D372311}" presName="spaceBetweenRectangles" presStyleCnt="0"/>
      <dgm:spPr/>
    </dgm:pt>
    <dgm:pt modelId="{EB70511C-F77F-F044-A1D0-0E6A2CD7400C}" type="pres">
      <dgm:prSet presAssocID="{4CE45F4B-EE22-45AD-823C-64B2C0F21F9A}" presName="parentLin" presStyleCnt="0"/>
      <dgm:spPr/>
    </dgm:pt>
    <dgm:pt modelId="{5CC8E424-9B4E-C444-A5EF-B6E363B45CBC}" type="pres">
      <dgm:prSet presAssocID="{4CE45F4B-EE22-45AD-823C-64B2C0F21F9A}" presName="parentLeftMargin" presStyleLbl="node1" presStyleIdx="1" presStyleCnt="4"/>
      <dgm:spPr/>
    </dgm:pt>
    <dgm:pt modelId="{DADBEA30-F9FB-1F46-A022-64D6FF0097BD}" type="pres">
      <dgm:prSet presAssocID="{4CE45F4B-EE22-45AD-823C-64B2C0F21F9A}" presName="parentText" presStyleLbl="node1" presStyleIdx="2" presStyleCnt="4">
        <dgm:presLayoutVars>
          <dgm:chMax val="0"/>
          <dgm:bulletEnabled val="1"/>
        </dgm:presLayoutVars>
      </dgm:prSet>
      <dgm:spPr/>
    </dgm:pt>
    <dgm:pt modelId="{D6359ECD-C37C-4642-A921-31648FC0ED0E}" type="pres">
      <dgm:prSet presAssocID="{4CE45F4B-EE22-45AD-823C-64B2C0F21F9A}" presName="negativeSpace" presStyleCnt="0"/>
      <dgm:spPr/>
    </dgm:pt>
    <dgm:pt modelId="{875E0963-2E15-B747-8285-E22E8235AD7D}" type="pres">
      <dgm:prSet presAssocID="{4CE45F4B-EE22-45AD-823C-64B2C0F21F9A}" presName="childText" presStyleLbl="conFgAcc1" presStyleIdx="2" presStyleCnt="4">
        <dgm:presLayoutVars>
          <dgm:bulletEnabled val="1"/>
        </dgm:presLayoutVars>
      </dgm:prSet>
      <dgm:spPr/>
    </dgm:pt>
    <dgm:pt modelId="{D5D3A54D-238F-6944-AAD5-B8AA143974E8}" type="pres">
      <dgm:prSet presAssocID="{06E8EFC2-5855-4196-8C30-E8FE76EE9214}" presName="spaceBetweenRectangles" presStyleCnt="0"/>
      <dgm:spPr/>
    </dgm:pt>
    <dgm:pt modelId="{3D2F72A0-DD30-4D4B-A0E2-2CC0D587B9AD}" type="pres">
      <dgm:prSet presAssocID="{0199E320-52C7-484B-866E-1A45F475F901}" presName="parentLin" presStyleCnt="0"/>
      <dgm:spPr/>
    </dgm:pt>
    <dgm:pt modelId="{85F0112E-AA37-2F42-ADB5-B70E3181D0AE}" type="pres">
      <dgm:prSet presAssocID="{0199E320-52C7-484B-866E-1A45F475F901}" presName="parentLeftMargin" presStyleLbl="node1" presStyleIdx="2" presStyleCnt="4"/>
      <dgm:spPr/>
    </dgm:pt>
    <dgm:pt modelId="{CF1A2535-FA28-0949-BAE4-0D9149186CE9}" type="pres">
      <dgm:prSet presAssocID="{0199E320-52C7-484B-866E-1A45F475F901}" presName="parentText" presStyleLbl="node1" presStyleIdx="3" presStyleCnt="4">
        <dgm:presLayoutVars>
          <dgm:chMax val="0"/>
          <dgm:bulletEnabled val="1"/>
        </dgm:presLayoutVars>
      </dgm:prSet>
      <dgm:spPr/>
    </dgm:pt>
    <dgm:pt modelId="{A9EAACB5-DCE1-C34D-A16F-FBB33401E9A0}" type="pres">
      <dgm:prSet presAssocID="{0199E320-52C7-484B-866E-1A45F475F901}" presName="negativeSpace" presStyleCnt="0"/>
      <dgm:spPr/>
    </dgm:pt>
    <dgm:pt modelId="{D44459AD-D27B-AB49-BD54-25060FF04B5B}" type="pres">
      <dgm:prSet presAssocID="{0199E320-52C7-484B-866E-1A45F475F901}" presName="childText" presStyleLbl="conFgAcc1" presStyleIdx="3" presStyleCnt="4">
        <dgm:presLayoutVars>
          <dgm:bulletEnabled val="1"/>
        </dgm:presLayoutVars>
      </dgm:prSet>
      <dgm:spPr/>
    </dgm:pt>
  </dgm:ptLst>
  <dgm:cxnLst>
    <dgm:cxn modelId="{F6638502-80D0-44A6-9217-A025D7A48936}" srcId="{517094CA-021D-4F05-8372-BA0DE0BF282F}" destId="{816DE39D-630E-4417-9CC5-BD6A8BAFEB5B}" srcOrd="3" destOrd="0" parTransId="{C0E34749-D378-4390-9975-97C3DF42D5E7}" sibTransId="{6A307FD4-2206-436A-8F06-06C9F24F63F9}"/>
    <dgm:cxn modelId="{AD5F801E-F084-D448-8082-0783D2A66946}" type="presOf" srcId="{4CE45F4B-EE22-45AD-823C-64B2C0F21F9A}" destId="{5CC8E424-9B4E-C444-A5EF-B6E363B45CBC}" srcOrd="0" destOrd="0" presId="urn:microsoft.com/office/officeart/2005/8/layout/list1"/>
    <dgm:cxn modelId="{159E5221-F5BA-624C-8F8D-1BDF0196E533}" type="presOf" srcId="{D07D65F7-714B-4E93-B22B-E2435E05E4A8}" destId="{3E893A78-5DD0-FB43-AE40-6D465D07C946}" srcOrd="0" destOrd="0" presId="urn:microsoft.com/office/officeart/2005/8/layout/list1"/>
    <dgm:cxn modelId="{22EF5924-6E0A-4BF4-8FDB-2018B0F55171}" srcId="{517094CA-021D-4F05-8372-BA0DE0BF282F}" destId="{72F44788-5D55-46B2-994B-964C1C8F4781}" srcOrd="2" destOrd="0" parTransId="{7B25EC6C-A060-40A0-AA9D-76349DAC4387}" sibTransId="{71835725-A481-42E8-A60C-F510CC63B62D}"/>
    <dgm:cxn modelId="{DA217F2D-DAE7-434E-8036-72CD74B6191E}" srcId="{517094CA-021D-4F05-8372-BA0DE0BF282F}" destId="{1B1898F5-E4F4-49BF-A25D-2E470553A11D}" srcOrd="1" destOrd="0" parTransId="{527757AB-7C08-4992-8ADA-6B55542A34D7}" sibTransId="{084D8383-B532-4D9C-8A6A-B74E75BD65E7}"/>
    <dgm:cxn modelId="{989F7A33-43F8-4E11-813A-23F3FF4A29BA}" srcId="{DCA424FD-5494-4A02-BF37-91B8D2DC57C8}" destId="{517094CA-021D-4F05-8372-BA0DE0BF282F}" srcOrd="0" destOrd="0" parTransId="{3CC6D5C3-86EA-4C33-A6A9-77254ADC5FD4}" sibTransId="{400999EF-E332-4989-BA57-DA822A9BEE11}"/>
    <dgm:cxn modelId="{EA788333-0674-4034-81CF-168FE68DAD73}" srcId="{517094CA-021D-4F05-8372-BA0DE0BF282F}" destId="{72A9A36B-F5BB-4DEC-BCAD-3147EC2FC9FA}" srcOrd="0" destOrd="0" parTransId="{EC84D272-3ACE-4A73-905D-BB4FDF6ECD7E}" sibTransId="{6F282480-6F4D-48BF-9599-F64ADD6EFBB3}"/>
    <dgm:cxn modelId="{4B411643-7D6C-4F46-8D5A-2E45827E7BA0}" type="presOf" srcId="{DCA424FD-5494-4A02-BF37-91B8D2DC57C8}" destId="{63B12DBF-9749-AF45-BF8C-20A480B0E335}" srcOrd="0" destOrd="0" presId="urn:microsoft.com/office/officeart/2005/8/layout/list1"/>
    <dgm:cxn modelId="{D2570044-AF7D-744B-969B-77CB108193A2}" type="presOf" srcId="{517094CA-021D-4F05-8372-BA0DE0BF282F}" destId="{DB8BAD7B-402E-3A45-B164-A9F1BC8118E6}" srcOrd="0" destOrd="0" presId="urn:microsoft.com/office/officeart/2005/8/layout/list1"/>
    <dgm:cxn modelId="{0698BD54-D0DF-804A-8D70-87E808C3C848}" type="presOf" srcId="{816DE39D-630E-4417-9CC5-BD6A8BAFEB5B}" destId="{98C74546-F03E-3B4F-84F6-9C717966866F}" srcOrd="0" destOrd="3" presId="urn:microsoft.com/office/officeart/2005/8/layout/list1"/>
    <dgm:cxn modelId="{70626B5B-A146-1A43-8CAB-3BB74F33813C}" type="presOf" srcId="{517094CA-021D-4F05-8372-BA0DE0BF282F}" destId="{7245B4B1-C78F-F54D-B454-559B97B8E00F}" srcOrd="1" destOrd="0" presId="urn:microsoft.com/office/officeart/2005/8/layout/list1"/>
    <dgm:cxn modelId="{0F99A85D-449E-48AB-BD79-076D0935A544}" srcId="{DCA424FD-5494-4A02-BF37-91B8D2DC57C8}" destId="{0199E320-52C7-484B-866E-1A45F475F901}" srcOrd="3" destOrd="0" parTransId="{BE7C8D82-681F-4B34-8561-DE0558D2BC7B}" sibTransId="{2A74F0EB-1243-4783-92F4-C39726D0E16F}"/>
    <dgm:cxn modelId="{73334964-B6C1-9748-9433-DE71F3BA536B}" type="presOf" srcId="{D07D65F7-714B-4E93-B22B-E2435E05E4A8}" destId="{73C306C4-66EB-6743-A888-9EF535B3B14B}" srcOrd="1" destOrd="0" presId="urn:microsoft.com/office/officeart/2005/8/layout/list1"/>
    <dgm:cxn modelId="{08DDA966-14E5-D948-86AF-06075D3EEE87}" type="presOf" srcId="{18FD4386-D6CE-401D-AB06-200544CC212A}" destId="{D44459AD-D27B-AB49-BD54-25060FF04B5B}" srcOrd="0" destOrd="0" presId="urn:microsoft.com/office/officeart/2005/8/layout/list1"/>
    <dgm:cxn modelId="{C00FC668-3816-C44E-A395-701A9287E40D}" type="presOf" srcId="{4CE45F4B-EE22-45AD-823C-64B2C0F21F9A}" destId="{DADBEA30-F9FB-1F46-A022-64D6FF0097BD}" srcOrd="1" destOrd="0" presId="urn:microsoft.com/office/officeart/2005/8/layout/list1"/>
    <dgm:cxn modelId="{87225C6D-FD9A-8A48-8DB1-69543DEB8408}" type="presOf" srcId="{0199E320-52C7-484B-866E-1A45F475F901}" destId="{CF1A2535-FA28-0949-BAE4-0D9149186CE9}" srcOrd="1" destOrd="0" presId="urn:microsoft.com/office/officeart/2005/8/layout/list1"/>
    <dgm:cxn modelId="{69BD299D-6D31-4C69-891A-BBB57900DA57}" srcId="{DCA424FD-5494-4A02-BF37-91B8D2DC57C8}" destId="{D07D65F7-714B-4E93-B22B-E2435E05E4A8}" srcOrd="1" destOrd="0" parTransId="{B6B8AF2D-BD21-49D4-B864-3AFEC9C3C553}" sibTransId="{5A02CCCB-A2A5-4CC9-A004-EA642D372311}"/>
    <dgm:cxn modelId="{D30FE39D-E39E-3449-95CE-7D03D082FA8F}" type="presOf" srcId="{72F44788-5D55-46B2-994B-964C1C8F4781}" destId="{98C74546-F03E-3B4F-84F6-9C717966866F}" srcOrd="0" destOrd="2" presId="urn:microsoft.com/office/officeart/2005/8/layout/list1"/>
    <dgm:cxn modelId="{DFFE2CC3-E763-49B2-AC7F-17C795E08BB7}" srcId="{0199E320-52C7-484B-866E-1A45F475F901}" destId="{18FD4386-D6CE-401D-AB06-200544CC212A}" srcOrd="0" destOrd="0" parTransId="{86D2A798-764D-42BB-B643-5D23798C169A}" sibTransId="{2EDFB4AA-1A4E-4172-8836-201595693F49}"/>
    <dgm:cxn modelId="{79CD15CF-903A-BC4F-A4C9-CF4F2FFB7820}" type="presOf" srcId="{0199E320-52C7-484B-866E-1A45F475F901}" destId="{85F0112E-AA37-2F42-ADB5-B70E3181D0AE}" srcOrd="0" destOrd="0" presId="urn:microsoft.com/office/officeart/2005/8/layout/list1"/>
    <dgm:cxn modelId="{A3F84CD6-2627-3D4D-8565-3B616F4CB8A3}" type="presOf" srcId="{72A9A36B-F5BB-4DEC-BCAD-3147EC2FC9FA}" destId="{98C74546-F03E-3B4F-84F6-9C717966866F}" srcOrd="0" destOrd="0" presId="urn:microsoft.com/office/officeart/2005/8/layout/list1"/>
    <dgm:cxn modelId="{D6A2A6DA-9C0D-4697-941E-CF879CBF9B13}" srcId="{DCA424FD-5494-4A02-BF37-91B8D2DC57C8}" destId="{4CE45F4B-EE22-45AD-823C-64B2C0F21F9A}" srcOrd="2" destOrd="0" parTransId="{DE2CA951-33AF-4D9E-886E-1D96CC3005E1}" sibTransId="{06E8EFC2-5855-4196-8C30-E8FE76EE9214}"/>
    <dgm:cxn modelId="{E784EAE6-8FDB-0643-92F6-43E312CAD2C0}" type="presOf" srcId="{1B1898F5-E4F4-49BF-A25D-2E470553A11D}" destId="{98C74546-F03E-3B4F-84F6-9C717966866F}" srcOrd="0" destOrd="1" presId="urn:microsoft.com/office/officeart/2005/8/layout/list1"/>
    <dgm:cxn modelId="{FE7E9866-C84E-974F-9DDF-F884C1E5E29A}" type="presParOf" srcId="{63B12DBF-9749-AF45-BF8C-20A480B0E335}" destId="{47176B41-7F4E-3746-A95C-2C57087A7CC3}" srcOrd="0" destOrd="0" presId="urn:microsoft.com/office/officeart/2005/8/layout/list1"/>
    <dgm:cxn modelId="{5DEAB5F5-A70B-5145-AE46-B4EE77EB506A}" type="presParOf" srcId="{47176B41-7F4E-3746-A95C-2C57087A7CC3}" destId="{DB8BAD7B-402E-3A45-B164-A9F1BC8118E6}" srcOrd="0" destOrd="0" presId="urn:microsoft.com/office/officeart/2005/8/layout/list1"/>
    <dgm:cxn modelId="{44F5E9EC-5520-6E49-AE70-6385BD264FFB}" type="presParOf" srcId="{47176B41-7F4E-3746-A95C-2C57087A7CC3}" destId="{7245B4B1-C78F-F54D-B454-559B97B8E00F}" srcOrd="1" destOrd="0" presId="urn:microsoft.com/office/officeart/2005/8/layout/list1"/>
    <dgm:cxn modelId="{12D9CC69-2DAD-AB42-9586-EB566E608287}" type="presParOf" srcId="{63B12DBF-9749-AF45-BF8C-20A480B0E335}" destId="{5615A202-B8DE-A04C-915E-5A9098D9A681}" srcOrd="1" destOrd="0" presId="urn:microsoft.com/office/officeart/2005/8/layout/list1"/>
    <dgm:cxn modelId="{F1C624DC-C959-2049-94CF-6A486BD65570}" type="presParOf" srcId="{63B12DBF-9749-AF45-BF8C-20A480B0E335}" destId="{98C74546-F03E-3B4F-84F6-9C717966866F}" srcOrd="2" destOrd="0" presId="urn:microsoft.com/office/officeart/2005/8/layout/list1"/>
    <dgm:cxn modelId="{C308AB9C-3D5B-7745-9BDB-515ABDB426AE}" type="presParOf" srcId="{63B12DBF-9749-AF45-BF8C-20A480B0E335}" destId="{160B8EF9-C1D5-204E-B8C1-D07CC5EF3EE4}" srcOrd="3" destOrd="0" presId="urn:microsoft.com/office/officeart/2005/8/layout/list1"/>
    <dgm:cxn modelId="{193391D9-0B8B-8346-B456-4805B12DB9EE}" type="presParOf" srcId="{63B12DBF-9749-AF45-BF8C-20A480B0E335}" destId="{C6F920F2-F0F7-3F4B-B52D-BFAB168C517B}" srcOrd="4" destOrd="0" presId="urn:microsoft.com/office/officeart/2005/8/layout/list1"/>
    <dgm:cxn modelId="{FFAFC190-5C68-074C-B932-14B51D68A920}" type="presParOf" srcId="{C6F920F2-F0F7-3F4B-B52D-BFAB168C517B}" destId="{3E893A78-5DD0-FB43-AE40-6D465D07C946}" srcOrd="0" destOrd="0" presId="urn:microsoft.com/office/officeart/2005/8/layout/list1"/>
    <dgm:cxn modelId="{C48E3999-995C-0D40-8202-6A0067BA2DDB}" type="presParOf" srcId="{C6F920F2-F0F7-3F4B-B52D-BFAB168C517B}" destId="{73C306C4-66EB-6743-A888-9EF535B3B14B}" srcOrd="1" destOrd="0" presId="urn:microsoft.com/office/officeart/2005/8/layout/list1"/>
    <dgm:cxn modelId="{D999A9B2-360A-4145-82F5-8D18FB6D9EA0}" type="presParOf" srcId="{63B12DBF-9749-AF45-BF8C-20A480B0E335}" destId="{7CEED627-DA17-AB40-AE94-FB4A4508D2D4}" srcOrd="5" destOrd="0" presId="urn:microsoft.com/office/officeart/2005/8/layout/list1"/>
    <dgm:cxn modelId="{995C71A2-C42C-DD49-B7A4-A7A91880F62E}" type="presParOf" srcId="{63B12DBF-9749-AF45-BF8C-20A480B0E335}" destId="{CB59AAE0-3550-AA4F-863B-2D750B83C93D}" srcOrd="6" destOrd="0" presId="urn:microsoft.com/office/officeart/2005/8/layout/list1"/>
    <dgm:cxn modelId="{51379F32-1DF1-5C4B-8E9B-373932B1FF6F}" type="presParOf" srcId="{63B12DBF-9749-AF45-BF8C-20A480B0E335}" destId="{3D0ECD29-2516-9540-BB54-D9F69A288652}" srcOrd="7" destOrd="0" presId="urn:microsoft.com/office/officeart/2005/8/layout/list1"/>
    <dgm:cxn modelId="{5003B5AE-102A-A645-AF56-1324B871997F}" type="presParOf" srcId="{63B12DBF-9749-AF45-BF8C-20A480B0E335}" destId="{EB70511C-F77F-F044-A1D0-0E6A2CD7400C}" srcOrd="8" destOrd="0" presId="urn:microsoft.com/office/officeart/2005/8/layout/list1"/>
    <dgm:cxn modelId="{8A3248EF-42FF-514D-9A7E-7234A9D87CB9}" type="presParOf" srcId="{EB70511C-F77F-F044-A1D0-0E6A2CD7400C}" destId="{5CC8E424-9B4E-C444-A5EF-B6E363B45CBC}" srcOrd="0" destOrd="0" presId="urn:microsoft.com/office/officeart/2005/8/layout/list1"/>
    <dgm:cxn modelId="{4DDC89ED-EA66-2D43-9FEF-A41312C669B2}" type="presParOf" srcId="{EB70511C-F77F-F044-A1D0-0E6A2CD7400C}" destId="{DADBEA30-F9FB-1F46-A022-64D6FF0097BD}" srcOrd="1" destOrd="0" presId="urn:microsoft.com/office/officeart/2005/8/layout/list1"/>
    <dgm:cxn modelId="{E96ABE89-1300-7B4B-AFC3-C26389B8DD59}" type="presParOf" srcId="{63B12DBF-9749-AF45-BF8C-20A480B0E335}" destId="{D6359ECD-C37C-4642-A921-31648FC0ED0E}" srcOrd="9" destOrd="0" presId="urn:microsoft.com/office/officeart/2005/8/layout/list1"/>
    <dgm:cxn modelId="{0CD29B26-4E7F-0248-BB08-4BE2A16D39BE}" type="presParOf" srcId="{63B12DBF-9749-AF45-BF8C-20A480B0E335}" destId="{875E0963-2E15-B747-8285-E22E8235AD7D}" srcOrd="10" destOrd="0" presId="urn:microsoft.com/office/officeart/2005/8/layout/list1"/>
    <dgm:cxn modelId="{2A084FAF-384B-E848-915E-45DFB8F49803}" type="presParOf" srcId="{63B12DBF-9749-AF45-BF8C-20A480B0E335}" destId="{D5D3A54D-238F-6944-AAD5-B8AA143974E8}" srcOrd="11" destOrd="0" presId="urn:microsoft.com/office/officeart/2005/8/layout/list1"/>
    <dgm:cxn modelId="{C0B62788-D684-1749-A003-47FB236AAE57}" type="presParOf" srcId="{63B12DBF-9749-AF45-BF8C-20A480B0E335}" destId="{3D2F72A0-DD30-4D4B-A0E2-2CC0D587B9AD}" srcOrd="12" destOrd="0" presId="urn:microsoft.com/office/officeart/2005/8/layout/list1"/>
    <dgm:cxn modelId="{DD35A818-996B-1A40-A6EC-399795EA2F4C}" type="presParOf" srcId="{3D2F72A0-DD30-4D4B-A0E2-2CC0D587B9AD}" destId="{85F0112E-AA37-2F42-ADB5-B70E3181D0AE}" srcOrd="0" destOrd="0" presId="urn:microsoft.com/office/officeart/2005/8/layout/list1"/>
    <dgm:cxn modelId="{4426F340-40BF-1F4D-B8DB-51812EB300DB}" type="presParOf" srcId="{3D2F72A0-DD30-4D4B-A0E2-2CC0D587B9AD}" destId="{CF1A2535-FA28-0949-BAE4-0D9149186CE9}" srcOrd="1" destOrd="0" presId="urn:microsoft.com/office/officeart/2005/8/layout/list1"/>
    <dgm:cxn modelId="{ECED48B6-F7E5-0A41-B61E-78D48E63D073}" type="presParOf" srcId="{63B12DBF-9749-AF45-BF8C-20A480B0E335}" destId="{A9EAACB5-DCE1-C34D-A16F-FBB33401E9A0}" srcOrd="13" destOrd="0" presId="urn:microsoft.com/office/officeart/2005/8/layout/list1"/>
    <dgm:cxn modelId="{84187E50-7CDB-2A40-B493-87A45BEF9FC4}" type="presParOf" srcId="{63B12DBF-9749-AF45-BF8C-20A480B0E335}" destId="{D44459AD-D27B-AB49-BD54-25060FF04B5B}"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3F6E6D-5B1D-4DAD-AF57-FEE564FBB4A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26135CD8-5813-44EF-BA38-F1FDD274973B}">
      <dgm:prSet/>
      <dgm:spPr/>
      <dgm:t>
        <a:bodyPr/>
        <a:lstStyle/>
        <a:p>
          <a:r>
            <a:rPr lang="en-US" b="1"/>
            <a:t>Rhetoric Reassurance: Perception of Solidness of Key Policies </a:t>
          </a:r>
          <a:endParaRPr lang="en-US"/>
        </a:p>
      </dgm:t>
    </dgm:pt>
    <dgm:pt modelId="{0E5144B5-8379-4BE1-8AFD-38C62ED72862}" type="parTrans" cxnId="{0753B221-F867-4832-B97F-459682AC750D}">
      <dgm:prSet/>
      <dgm:spPr/>
      <dgm:t>
        <a:bodyPr/>
        <a:lstStyle/>
        <a:p>
          <a:endParaRPr lang="en-US"/>
        </a:p>
      </dgm:t>
    </dgm:pt>
    <dgm:pt modelId="{61183287-9F18-43F4-B3BE-B0EBD93AB4EE}" type="sibTrans" cxnId="{0753B221-F867-4832-B97F-459682AC750D}">
      <dgm:prSet/>
      <dgm:spPr/>
      <dgm:t>
        <a:bodyPr/>
        <a:lstStyle/>
        <a:p>
          <a:endParaRPr lang="en-US"/>
        </a:p>
      </dgm:t>
    </dgm:pt>
    <dgm:pt modelId="{09F7CCB3-A2C5-4DBD-91C4-551C0CC92F92}">
      <dgm:prSet/>
      <dgm:spPr/>
      <dgm:t>
        <a:bodyPr/>
        <a:lstStyle/>
        <a:p>
          <a:r>
            <a:rPr lang="en-US"/>
            <a:t>U.S.  - "One China Policy." </a:t>
          </a:r>
        </a:p>
      </dgm:t>
    </dgm:pt>
    <dgm:pt modelId="{65C9306A-A2BB-4E13-9AA9-E9E88BDEC0F8}" type="parTrans" cxnId="{274E8E7C-E4D4-4F1E-8AB4-CF5E701B9F03}">
      <dgm:prSet/>
      <dgm:spPr/>
      <dgm:t>
        <a:bodyPr/>
        <a:lstStyle/>
        <a:p>
          <a:endParaRPr lang="en-US"/>
        </a:p>
      </dgm:t>
    </dgm:pt>
    <dgm:pt modelId="{7B9BDEA0-A31A-49B9-B190-FB2A69171508}" type="sibTrans" cxnId="{274E8E7C-E4D4-4F1E-8AB4-CF5E701B9F03}">
      <dgm:prSet/>
      <dgm:spPr/>
      <dgm:t>
        <a:bodyPr/>
        <a:lstStyle/>
        <a:p>
          <a:endParaRPr lang="en-US"/>
        </a:p>
      </dgm:t>
    </dgm:pt>
    <dgm:pt modelId="{C339C3E6-37CC-4A3A-B5B8-128CACF2F7FB}">
      <dgm:prSet/>
      <dgm:spPr/>
      <dgm:t>
        <a:bodyPr/>
        <a:lstStyle/>
        <a:p>
          <a:r>
            <a:rPr lang="en-US"/>
            <a:t>Mainland China’s - "One Country, Two Systems" </a:t>
          </a:r>
        </a:p>
      </dgm:t>
    </dgm:pt>
    <dgm:pt modelId="{FE07B920-BA64-42F1-AF0A-F650A82E63DE}" type="parTrans" cxnId="{66548393-206E-4C32-9E56-2AC3C0D7D1F9}">
      <dgm:prSet/>
      <dgm:spPr/>
      <dgm:t>
        <a:bodyPr/>
        <a:lstStyle/>
        <a:p>
          <a:endParaRPr lang="en-US"/>
        </a:p>
      </dgm:t>
    </dgm:pt>
    <dgm:pt modelId="{1B7D6BCF-2E51-466E-B16E-C9D7ECB4CD89}" type="sibTrans" cxnId="{66548393-206E-4C32-9E56-2AC3C0D7D1F9}">
      <dgm:prSet/>
      <dgm:spPr/>
      <dgm:t>
        <a:bodyPr/>
        <a:lstStyle/>
        <a:p>
          <a:endParaRPr lang="en-US"/>
        </a:p>
      </dgm:t>
    </dgm:pt>
    <dgm:pt modelId="{1F66A677-08FE-4533-AB19-4AA2616BEBF5}">
      <dgm:prSet/>
      <dgm:spPr/>
      <dgm:t>
        <a:bodyPr/>
        <a:lstStyle/>
        <a:p>
          <a:r>
            <a:rPr lang="en-US"/>
            <a:t>Taiwan’s - "maintain the status quo," </a:t>
          </a:r>
        </a:p>
      </dgm:t>
    </dgm:pt>
    <dgm:pt modelId="{C9A309ED-E77D-43D0-B854-66BF2BF2421A}" type="parTrans" cxnId="{DE51B089-1B1C-4973-87AC-1A521BAF3D2F}">
      <dgm:prSet/>
      <dgm:spPr/>
      <dgm:t>
        <a:bodyPr/>
        <a:lstStyle/>
        <a:p>
          <a:endParaRPr lang="en-US"/>
        </a:p>
      </dgm:t>
    </dgm:pt>
    <dgm:pt modelId="{69817303-C6D8-4911-BFA3-C84F31A08726}" type="sibTrans" cxnId="{DE51B089-1B1C-4973-87AC-1A521BAF3D2F}">
      <dgm:prSet/>
      <dgm:spPr/>
      <dgm:t>
        <a:bodyPr/>
        <a:lstStyle/>
        <a:p>
          <a:endParaRPr lang="en-US"/>
        </a:p>
      </dgm:t>
    </dgm:pt>
    <dgm:pt modelId="{AF4BC5C6-E75F-468E-B9C4-DE128A752E21}">
      <dgm:prSet/>
      <dgm:spPr/>
      <dgm:t>
        <a:bodyPr/>
        <a:lstStyle/>
        <a:p>
          <a:r>
            <a:rPr lang="en-US" b="1"/>
            <a:t>Behavirol Reassurance : Perception of Strength</a:t>
          </a:r>
          <a:endParaRPr lang="en-US"/>
        </a:p>
      </dgm:t>
    </dgm:pt>
    <dgm:pt modelId="{63E480CE-1023-4869-8EB4-784CC18C5DEE}" type="parTrans" cxnId="{E49F323D-226F-40A8-A8EA-53C0CC261037}">
      <dgm:prSet/>
      <dgm:spPr/>
      <dgm:t>
        <a:bodyPr/>
        <a:lstStyle/>
        <a:p>
          <a:endParaRPr lang="en-US"/>
        </a:p>
      </dgm:t>
    </dgm:pt>
    <dgm:pt modelId="{7815F902-301A-4CEB-A692-4B5D4B258F47}" type="sibTrans" cxnId="{E49F323D-226F-40A8-A8EA-53C0CC261037}">
      <dgm:prSet/>
      <dgm:spPr/>
      <dgm:t>
        <a:bodyPr/>
        <a:lstStyle/>
        <a:p>
          <a:endParaRPr lang="en-US"/>
        </a:p>
      </dgm:t>
    </dgm:pt>
    <dgm:pt modelId="{E5559C5F-902C-4A9E-BCA5-951643ECD40D}">
      <dgm:prSet/>
      <dgm:spPr/>
      <dgm:t>
        <a:bodyPr/>
        <a:lstStyle/>
        <a:p>
          <a:r>
            <a:rPr lang="en-US"/>
            <a:t>Perception of the military strength of the three sides </a:t>
          </a:r>
        </a:p>
      </dgm:t>
    </dgm:pt>
    <dgm:pt modelId="{7AC8B6F9-5742-46FF-AE40-43E1CC891A89}" type="parTrans" cxnId="{250C48AB-8CCE-4203-94FF-E0992B3B50EF}">
      <dgm:prSet/>
      <dgm:spPr/>
      <dgm:t>
        <a:bodyPr/>
        <a:lstStyle/>
        <a:p>
          <a:endParaRPr lang="en-US"/>
        </a:p>
      </dgm:t>
    </dgm:pt>
    <dgm:pt modelId="{4778EE4F-8237-4967-B7DF-0531270BDF8F}" type="sibTrans" cxnId="{250C48AB-8CCE-4203-94FF-E0992B3B50EF}">
      <dgm:prSet/>
      <dgm:spPr/>
      <dgm:t>
        <a:bodyPr/>
        <a:lstStyle/>
        <a:p>
          <a:endParaRPr lang="en-US"/>
        </a:p>
      </dgm:t>
    </dgm:pt>
    <dgm:pt modelId="{3013DE79-0BF1-4E01-A5AF-EB9997E4DDAA}">
      <dgm:prSet/>
      <dgm:spPr/>
      <dgm:t>
        <a:bodyPr/>
        <a:lstStyle/>
        <a:p>
          <a:r>
            <a:rPr lang="en-US"/>
            <a:t>Perception of the economic strength of the three sides </a:t>
          </a:r>
        </a:p>
      </dgm:t>
    </dgm:pt>
    <dgm:pt modelId="{B589545F-FEBA-4423-8A5B-F55CFFCD008D}" type="parTrans" cxnId="{3A14E602-9CC9-4AED-A7B9-860D42F003D6}">
      <dgm:prSet/>
      <dgm:spPr/>
      <dgm:t>
        <a:bodyPr/>
        <a:lstStyle/>
        <a:p>
          <a:endParaRPr lang="en-US"/>
        </a:p>
      </dgm:t>
    </dgm:pt>
    <dgm:pt modelId="{08B99692-0468-4B9C-85F5-6F6649C83CD0}" type="sibTrans" cxnId="{3A14E602-9CC9-4AED-A7B9-860D42F003D6}">
      <dgm:prSet/>
      <dgm:spPr/>
      <dgm:t>
        <a:bodyPr/>
        <a:lstStyle/>
        <a:p>
          <a:endParaRPr lang="en-US"/>
        </a:p>
      </dgm:t>
    </dgm:pt>
    <dgm:pt modelId="{72C85E4B-F188-463F-8478-41C9A8644789}">
      <dgm:prSet/>
      <dgm:spPr/>
      <dgm:t>
        <a:bodyPr/>
        <a:lstStyle/>
        <a:p>
          <a:r>
            <a:rPr lang="en-US"/>
            <a:t>Perception of the governance strength of the three sides</a:t>
          </a:r>
        </a:p>
      </dgm:t>
    </dgm:pt>
    <dgm:pt modelId="{B8054776-6EC5-4A24-89D7-CF17545B6995}" type="parTrans" cxnId="{FA53F609-5D90-459B-91E1-845EAA29F1A3}">
      <dgm:prSet/>
      <dgm:spPr/>
      <dgm:t>
        <a:bodyPr/>
        <a:lstStyle/>
        <a:p>
          <a:endParaRPr lang="en-US"/>
        </a:p>
      </dgm:t>
    </dgm:pt>
    <dgm:pt modelId="{E554E945-CACD-40C0-A2BC-9C603DC37AEF}" type="sibTrans" cxnId="{FA53F609-5D90-459B-91E1-845EAA29F1A3}">
      <dgm:prSet/>
      <dgm:spPr/>
      <dgm:t>
        <a:bodyPr/>
        <a:lstStyle/>
        <a:p>
          <a:endParaRPr lang="en-US"/>
        </a:p>
      </dgm:t>
    </dgm:pt>
    <dgm:pt modelId="{FD19D579-AB52-1148-95DB-848EBFD9751D}" type="pres">
      <dgm:prSet presAssocID="{983F6E6D-5B1D-4DAD-AF57-FEE564FBB4A4}" presName="Name0" presStyleCnt="0">
        <dgm:presLayoutVars>
          <dgm:dir/>
          <dgm:animLvl val="lvl"/>
          <dgm:resizeHandles val="exact"/>
        </dgm:presLayoutVars>
      </dgm:prSet>
      <dgm:spPr/>
    </dgm:pt>
    <dgm:pt modelId="{3EFC75EB-F054-DE42-8531-BCA7FB47E476}" type="pres">
      <dgm:prSet presAssocID="{26135CD8-5813-44EF-BA38-F1FDD274973B}" presName="linNode" presStyleCnt="0"/>
      <dgm:spPr/>
    </dgm:pt>
    <dgm:pt modelId="{D01D2249-E51F-D342-A615-66BA4ACC82CE}" type="pres">
      <dgm:prSet presAssocID="{26135CD8-5813-44EF-BA38-F1FDD274973B}" presName="parentText" presStyleLbl="node1" presStyleIdx="0" presStyleCnt="2">
        <dgm:presLayoutVars>
          <dgm:chMax val="1"/>
          <dgm:bulletEnabled val="1"/>
        </dgm:presLayoutVars>
      </dgm:prSet>
      <dgm:spPr/>
    </dgm:pt>
    <dgm:pt modelId="{27559125-5160-DF43-B416-A5F02401A95A}" type="pres">
      <dgm:prSet presAssocID="{26135CD8-5813-44EF-BA38-F1FDD274973B}" presName="descendantText" presStyleLbl="alignAccFollowNode1" presStyleIdx="0" presStyleCnt="2">
        <dgm:presLayoutVars>
          <dgm:bulletEnabled val="1"/>
        </dgm:presLayoutVars>
      </dgm:prSet>
      <dgm:spPr/>
    </dgm:pt>
    <dgm:pt modelId="{1CABD0D2-33CF-F143-BD27-79986B7FFFA9}" type="pres">
      <dgm:prSet presAssocID="{61183287-9F18-43F4-B3BE-B0EBD93AB4EE}" presName="sp" presStyleCnt="0"/>
      <dgm:spPr/>
    </dgm:pt>
    <dgm:pt modelId="{9D844740-AB66-7A4E-93AB-2EB2F07D6B94}" type="pres">
      <dgm:prSet presAssocID="{AF4BC5C6-E75F-468E-B9C4-DE128A752E21}" presName="linNode" presStyleCnt="0"/>
      <dgm:spPr/>
    </dgm:pt>
    <dgm:pt modelId="{98A5FD46-0667-DE42-9B96-A60E5DBF404A}" type="pres">
      <dgm:prSet presAssocID="{AF4BC5C6-E75F-468E-B9C4-DE128A752E21}" presName="parentText" presStyleLbl="node1" presStyleIdx="1" presStyleCnt="2">
        <dgm:presLayoutVars>
          <dgm:chMax val="1"/>
          <dgm:bulletEnabled val="1"/>
        </dgm:presLayoutVars>
      </dgm:prSet>
      <dgm:spPr/>
    </dgm:pt>
    <dgm:pt modelId="{CAC1E3BB-9D16-FE48-8052-BEECD7EF96F7}" type="pres">
      <dgm:prSet presAssocID="{AF4BC5C6-E75F-468E-B9C4-DE128A752E21}" presName="descendantText" presStyleLbl="alignAccFollowNode1" presStyleIdx="1" presStyleCnt="2">
        <dgm:presLayoutVars>
          <dgm:bulletEnabled val="1"/>
        </dgm:presLayoutVars>
      </dgm:prSet>
      <dgm:spPr/>
    </dgm:pt>
  </dgm:ptLst>
  <dgm:cxnLst>
    <dgm:cxn modelId="{3A14E602-9CC9-4AED-A7B9-860D42F003D6}" srcId="{AF4BC5C6-E75F-468E-B9C4-DE128A752E21}" destId="{3013DE79-0BF1-4E01-A5AF-EB9997E4DDAA}" srcOrd="1" destOrd="0" parTransId="{B589545F-FEBA-4423-8A5B-F55CFFCD008D}" sibTransId="{08B99692-0468-4B9C-85F5-6F6649C83CD0}"/>
    <dgm:cxn modelId="{84FE3408-9111-304F-9FC4-4B7F112D240B}" type="presOf" srcId="{AF4BC5C6-E75F-468E-B9C4-DE128A752E21}" destId="{98A5FD46-0667-DE42-9B96-A60E5DBF404A}" srcOrd="0" destOrd="0" presId="urn:microsoft.com/office/officeart/2005/8/layout/vList5"/>
    <dgm:cxn modelId="{FA53F609-5D90-459B-91E1-845EAA29F1A3}" srcId="{AF4BC5C6-E75F-468E-B9C4-DE128A752E21}" destId="{72C85E4B-F188-463F-8478-41C9A8644789}" srcOrd="2" destOrd="0" parTransId="{B8054776-6EC5-4A24-89D7-CF17545B6995}" sibTransId="{E554E945-CACD-40C0-A2BC-9C603DC37AEF}"/>
    <dgm:cxn modelId="{0EB6950E-8189-004F-BE6E-2C5F462C9FF4}" type="presOf" srcId="{3013DE79-0BF1-4E01-A5AF-EB9997E4DDAA}" destId="{CAC1E3BB-9D16-FE48-8052-BEECD7EF96F7}" srcOrd="0" destOrd="1" presId="urn:microsoft.com/office/officeart/2005/8/layout/vList5"/>
    <dgm:cxn modelId="{0753B221-F867-4832-B97F-459682AC750D}" srcId="{983F6E6D-5B1D-4DAD-AF57-FEE564FBB4A4}" destId="{26135CD8-5813-44EF-BA38-F1FDD274973B}" srcOrd="0" destOrd="0" parTransId="{0E5144B5-8379-4BE1-8AFD-38C62ED72862}" sibTransId="{61183287-9F18-43F4-B3BE-B0EBD93AB4EE}"/>
    <dgm:cxn modelId="{763F3D22-66AB-1E46-BD55-93F7757C3908}" type="presOf" srcId="{72C85E4B-F188-463F-8478-41C9A8644789}" destId="{CAC1E3BB-9D16-FE48-8052-BEECD7EF96F7}" srcOrd="0" destOrd="2" presId="urn:microsoft.com/office/officeart/2005/8/layout/vList5"/>
    <dgm:cxn modelId="{E49F323D-226F-40A8-A8EA-53C0CC261037}" srcId="{983F6E6D-5B1D-4DAD-AF57-FEE564FBB4A4}" destId="{AF4BC5C6-E75F-468E-B9C4-DE128A752E21}" srcOrd="1" destOrd="0" parTransId="{63E480CE-1023-4869-8EB4-784CC18C5DEE}" sibTransId="{7815F902-301A-4CEB-A692-4B5D4B258F47}"/>
    <dgm:cxn modelId="{877FA15F-713C-184D-AF81-15ECDA03C951}" type="presOf" srcId="{1F66A677-08FE-4533-AB19-4AA2616BEBF5}" destId="{27559125-5160-DF43-B416-A5F02401A95A}" srcOrd="0" destOrd="2" presId="urn:microsoft.com/office/officeart/2005/8/layout/vList5"/>
    <dgm:cxn modelId="{E23DA260-D7D1-C047-A714-56814E5726BD}" type="presOf" srcId="{09F7CCB3-A2C5-4DBD-91C4-551C0CC92F92}" destId="{27559125-5160-DF43-B416-A5F02401A95A}" srcOrd="0" destOrd="0" presId="urn:microsoft.com/office/officeart/2005/8/layout/vList5"/>
    <dgm:cxn modelId="{274E8E7C-E4D4-4F1E-8AB4-CF5E701B9F03}" srcId="{26135CD8-5813-44EF-BA38-F1FDD274973B}" destId="{09F7CCB3-A2C5-4DBD-91C4-551C0CC92F92}" srcOrd="0" destOrd="0" parTransId="{65C9306A-A2BB-4E13-9AA9-E9E88BDEC0F8}" sibTransId="{7B9BDEA0-A31A-49B9-B190-FB2A69171508}"/>
    <dgm:cxn modelId="{DE51B089-1B1C-4973-87AC-1A521BAF3D2F}" srcId="{26135CD8-5813-44EF-BA38-F1FDD274973B}" destId="{1F66A677-08FE-4533-AB19-4AA2616BEBF5}" srcOrd="2" destOrd="0" parTransId="{C9A309ED-E77D-43D0-B854-66BF2BF2421A}" sibTransId="{69817303-C6D8-4911-BFA3-C84F31A08726}"/>
    <dgm:cxn modelId="{89CF228F-2198-6D4C-86E7-0496094AC13B}" type="presOf" srcId="{E5559C5F-902C-4A9E-BCA5-951643ECD40D}" destId="{CAC1E3BB-9D16-FE48-8052-BEECD7EF96F7}" srcOrd="0" destOrd="0" presId="urn:microsoft.com/office/officeart/2005/8/layout/vList5"/>
    <dgm:cxn modelId="{66548393-206E-4C32-9E56-2AC3C0D7D1F9}" srcId="{26135CD8-5813-44EF-BA38-F1FDD274973B}" destId="{C339C3E6-37CC-4A3A-B5B8-128CACF2F7FB}" srcOrd="1" destOrd="0" parTransId="{FE07B920-BA64-42F1-AF0A-F650A82E63DE}" sibTransId="{1B7D6BCF-2E51-466E-B16E-C9D7ECB4CD89}"/>
    <dgm:cxn modelId="{2E98DDA9-AF9F-184C-B089-E94EB371C72D}" type="presOf" srcId="{C339C3E6-37CC-4A3A-B5B8-128CACF2F7FB}" destId="{27559125-5160-DF43-B416-A5F02401A95A}" srcOrd="0" destOrd="1" presId="urn:microsoft.com/office/officeart/2005/8/layout/vList5"/>
    <dgm:cxn modelId="{250C48AB-8CCE-4203-94FF-E0992B3B50EF}" srcId="{AF4BC5C6-E75F-468E-B9C4-DE128A752E21}" destId="{E5559C5F-902C-4A9E-BCA5-951643ECD40D}" srcOrd="0" destOrd="0" parTransId="{7AC8B6F9-5742-46FF-AE40-43E1CC891A89}" sibTransId="{4778EE4F-8237-4967-B7DF-0531270BDF8F}"/>
    <dgm:cxn modelId="{CF3CCFE1-7AA4-994B-8D22-188AAED804CD}" type="presOf" srcId="{983F6E6D-5B1D-4DAD-AF57-FEE564FBB4A4}" destId="{FD19D579-AB52-1148-95DB-848EBFD9751D}" srcOrd="0" destOrd="0" presId="urn:microsoft.com/office/officeart/2005/8/layout/vList5"/>
    <dgm:cxn modelId="{AC966CFC-6E49-664A-80BB-49F7170EEE24}" type="presOf" srcId="{26135CD8-5813-44EF-BA38-F1FDD274973B}" destId="{D01D2249-E51F-D342-A615-66BA4ACC82CE}" srcOrd="0" destOrd="0" presId="urn:microsoft.com/office/officeart/2005/8/layout/vList5"/>
    <dgm:cxn modelId="{A0EE296B-FC22-2A4F-B8B1-C62C541BC384}" type="presParOf" srcId="{FD19D579-AB52-1148-95DB-848EBFD9751D}" destId="{3EFC75EB-F054-DE42-8531-BCA7FB47E476}" srcOrd="0" destOrd="0" presId="urn:microsoft.com/office/officeart/2005/8/layout/vList5"/>
    <dgm:cxn modelId="{BD53C270-88FA-704D-93A0-ACCE5A12D873}" type="presParOf" srcId="{3EFC75EB-F054-DE42-8531-BCA7FB47E476}" destId="{D01D2249-E51F-D342-A615-66BA4ACC82CE}" srcOrd="0" destOrd="0" presId="urn:microsoft.com/office/officeart/2005/8/layout/vList5"/>
    <dgm:cxn modelId="{ADE2BEBD-5B5E-FE48-9443-04A0F316D6ED}" type="presParOf" srcId="{3EFC75EB-F054-DE42-8531-BCA7FB47E476}" destId="{27559125-5160-DF43-B416-A5F02401A95A}" srcOrd="1" destOrd="0" presId="urn:microsoft.com/office/officeart/2005/8/layout/vList5"/>
    <dgm:cxn modelId="{FFAEC40F-2E09-C845-A8E7-0E341E399E9F}" type="presParOf" srcId="{FD19D579-AB52-1148-95DB-848EBFD9751D}" destId="{1CABD0D2-33CF-F143-BD27-79986B7FFFA9}" srcOrd="1" destOrd="0" presId="urn:microsoft.com/office/officeart/2005/8/layout/vList5"/>
    <dgm:cxn modelId="{39D609FD-8B51-9440-A558-33ED96C5D517}" type="presParOf" srcId="{FD19D579-AB52-1148-95DB-848EBFD9751D}" destId="{9D844740-AB66-7A4E-93AB-2EB2F07D6B94}" srcOrd="2" destOrd="0" presId="urn:microsoft.com/office/officeart/2005/8/layout/vList5"/>
    <dgm:cxn modelId="{26D16D02-0FEF-7B41-BC8C-597368DF2B34}" type="presParOf" srcId="{9D844740-AB66-7A4E-93AB-2EB2F07D6B94}" destId="{98A5FD46-0667-DE42-9B96-A60E5DBF404A}" srcOrd="0" destOrd="0" presId="urn:microsoft.com/office/officeart/2005/8/layout/vList5"/>
    <dgm:cxn modelId="{F2AC14BB-98D2-0841-8188-61C57C9F71D1}" type="presParOf" srcId="{9D844740-AB66-7A4E-93AB-2EB2F07D6B94}" destId="{CAC1E3BB-9D16-FE48-8052-BEECD7EF96F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74546-F03E-3B4F-84F6-9C717966866F}">
      <dsp:nvSpPr>
        <dsp:cNvPr id="0" name=""/>
        <dsp:cNvSpPr/>
      </dsp:nvSpPr>
      <dsp:spPr>
        <a:xfrm>
          <a:off x="0" y="338062"/>
          <a:ext cx="11754196" cy="2097899"/>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2256" tIns="374904" rIns="912256"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Not likely in the short run</a:t>
          </a:r>
        </a:p>
        <a:p>
          <a:pPr marL="228600" lvl="1" indent="-228600" algn="l" defTabSz="889000">
            <a:lnSpc>
              <a:spcPct val="90000"/>
            </a:lnSpc>
            <a:spcBef>
              <a:spcPct val="0"/>
            </a:spcBef>
            <a:spcAft>
              <a:spcPct val="15000"/>
            </a:spcAft>
            <a:buChar char="•"/>
          </a:pPr>
          <a:r>
            <a:rPr lang="en-US" sz="2000" kern="1200" dirty="0"/>
            <a:t>Can act tougher when a third party intervenes, but large-scale kinetic wars should be resolutely avoided (</a:t>
          </a:r>
          <a:r>
            <a:rPr lang="zh-CN" sz="2000" kern="1200" dirty="0"/>
            <a:t>坚决避免</a:t>
          </a:r>
          <a:r>
            <a:rPr lang="en-US" sz="2000" kern="1200" dirty="0"/>
            <a:t>).</a:t>
          </a:r>
        </a:p>
        <a:p>
          <a:pPr marL="228600" lvl="1" indent="-228600" algn="l" defTabSz="889000">
            <a:lnSpc>
              <a:spcPct val="90000"/>
            </a:lnSpc>
            <a:spcBef>
              <a:spcPct val="0"/>
            </a:spcBef>
            <a:spcAft>
              <a:spcPct val="15000"/>
            </a:spcAft>
            <a:buChar char="•"/>
          </a:pPr>
          <a:r>
            <a:rPr lang="en-US" sz="2000" kern="1200" dirty="0"/>
            <a:t>The U.S. has extensive experience preventing a cold war from sliding into hot wars</a:t>
          </a:r>
        </a:p>
        <a:p>
          <a:pPr marL="228600" lvl="1" indent="-228600" algn="l" defTabSz="889000">
            <a:lnSpc>
              <a:spcPct val="90000"/>
            </a:lnSpc>
            <a:spcBef>
              <a:spcPct val="0"/>
            </a:spcBef>
            <a:spcAft>
              <a:spcPct val="15000"/>
            </a:spcAft>
            <a:buChar char="•"/>
          </a:pPr>
          <a:r>
            <a:rPr lang="en-US" sz="2000" kern="1200" dirty="0"/>
            <a:t>Pre-emptive strikes against U.S. forces or bases in East Asia would not be a viable option</a:t>
          </a:r>
        </a:p>
      </dsp:txBody>
      <dsp:txXfrm>
        <a:off x="0" y="338062"/>
        <a:ext cx="11754196" cy="2097899"/>
      </dsp:txXfrm>
    </dsp:sp>
    <dsp:sp modelId="{7245B4B1-C78F-F54D-B454-559B97B8E00F}">
      <dsp:nvSpPr>
        <dsp:cNvPr id="0" name=""/>
        <dsp:cNvSpPr/>
      </dsp:nvSpPr>
      <dsp:spPr>
        <a:xfrm>
          <a:off x="587709" y="72382"/>
          <a:ext cx="8227937" cy="53136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0996" tIns="0" rIns="310996" bIns="0" numCol="1" spcCol="1270" anchor="ctr" anchorCtr="0">
          <a:noAutofit/>
        </a:bodyPr>
        <a:lstStyle/>
        <a:p>
          <a:pPr marL="0" lvl="0" indent="0" algn="l" defTabSz="1066800">
            <a:lnSpc>
              <a:spcPct val="90000"/>
            </a:lnSpc>
            <a:spcBef>
              <a:spcPct val="0"/>
            </a:spcBef>
            <a:spcAft>
              <a:spcPct val="35000"/>
            </a:spcAft>
            <a:buNone/>
          </a:pPr>
          <a:r>
            <a:rPr lang="en-US" sz="2400" kern="1200" dirty="0"/>
            <a:t>Peaceful unification is still the priority</a:t>
          </a:r>
        </a:p>
      </dsp:txBody>
      <dsp:txXfrm>
        <a:off x="613648" y="98321"/>
        <a:ext cx="8176059" cy="479482"/>
      </dsp:txXfrm>
    </dsp:sp>
    <dsp:sp modelId="{CB59AAE0-3550-AA4F-863B-2D750B83C93D}">
      <dsp:nvSpPr>
        <dsp:cNvPr id="0" name=""/>
        <dsp:cNvSpPr/>
      </dsp:nvSpPr>
      <dsp:spPr>
        <a:xfrm>
          <a:off x="0" y="2798842"/>
          <a:ext cx="11754196" cy="4536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3C306C4-66EB-6743-A888-9EF535B3B14B}">
      <dsp:nvSpPr>
        <dsp:cNvPr id="0" name=""/>
        <dsp:cNvSpPr/>
      </dsp:nvSpPr>
      <dsp:spPr>
        <a:xfrm>
          <a:off x="587709" y="2533162"/>
          <a:ext cx="8227937" cy="53136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0996" tIns="0" rIns="310996" bIns="0" numCol="1" spcCol="1270" anchor="ctr" anchorCtr="0">
          <a:noAutofit/>
        </a:bodyPr>
        <a:lstStyle/>
        <a:p>
          <a:pPr marL="0" lvl="0" indent="0" algn="l" defTabSz="889000">
            <a:lnSpc>
              <a:spcPct val="90000"/>
            </a:lnSpc>
            <a:spcBef>
              <a:spcPct val="0"/>
            </a:spcBef>
            <a:spcAft>
              <a:spcPct val="35000"/>
            </a:spcAft>
            <a:buNone/>
          </a:pPr>
          <a:r>
            <a:rPr lang="en-US" sz="2000" kern="1200" dirty="0"/>
            <a:t>Integrated development by the two sides (</a:t>
          </a:r>
          <a:r>
            <a:rPr lang="zh-CN" sz="2000" kern="1200" dirty="0"/>
            <a:t>两岸融合发展</a:t>
          </a:r>
          <a:r>
            <a:rPr lang="en-US" sz="2000" kern="1200" dirty="0"/>
            <a:t>) for the next decade</a:t>
          </a:r>
        </a:p>
      </dsp:txBody>
      <dsp:txXfrm>
        <a:off x="613648" y="2559101"/>
        <a:ext cx="8176059" cy="479482"/>
      </dsp:txXfrm>
    </dsp:sp>
    <dsp:sp modelId="{875E0963-2E15-B747-8285-E22E8235AD7D}">
      <dsp:nvSpPr>
        <dsp:cNvPr id="0" name=""/>
        <dsp:cNvSpPr/>
      </dsp:nvSpPr>
      <dsp:spPr>
        <a:xfrm>
          <a:off x="0" y="3615322"/>
          <a:ext cx="11754196" cy="4536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ADBEA30-F9FB-1F46-A022-64D6FF0097BD}">
      <dsp:nvSpPr>
        <dsp:cNvPr id="0" name=""/>
        <dsp:cNvSpPr/>
      </dsp:nvSpPr>
      <dsp:spPr>
        <a:xfrm>
          <a:off x="587709" y="3349642"/>
          <a:ext cx="8227937" cy="53136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0996" tIns="0" rIns="310996" bIns="0" numCol="1" spcCol="1270" anchor="ctr" anchorCtr="0">
          <a:noAutofit/>
        </a:bodyPr>
        <a:lstStyle/>
        <a:p>
          <a:pPr marL="0" lvl="0" indent="0" algn="l" defTabSz="889000">
            <a:lnSpc>
              <a:spcPct val="90000"/>
            </a:lnSpc>
            <a:spcBef>
              <a:spcPct val="0"/>
            </a:spcBef>
            <a:spcAft>
              <a:spcPct val="35000"/>
            </a:spcAft>
            <a:buNone/>
          </a:pPr>
          <a:r>
            <a:rPr lang="en-US" sz="2000" kern="1200" dirty="0"/>
            <a:t>Make friends with neighbors</a:t>
          </a:r>
        </a:p>
      </dsp:txBody>
      <dsp:txXfrm>
        <a:off x="613648" y="3375581"/>
        <a:ext cx="8176059" cy="479482"/>
      </dsp:txXfrm>
    </dsp:sp>
    <dsp:sp modelId="{D44459AD-D27B-AB49-BD54-25060FF04B5B}">
      <dsp:nvSpPr>
        <dsp:cNvPr id="0" name=""/>
        <dsp:cNvSpPr/>
      </dsp:nvSpPr>
      <dsp:spPr>
        <a:xfrm>
          <a:off x="0" y="4431802"/>
          <a:ext cx="11754196" cy="76545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2256" tIns="374904" rIns="9122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U.S. executive and legislative branches’ actions are factors </a:t>
          </a:r>
        </a:p>
      </dsp:txBody>
      <dsp:txXfrm>
        <a:off x="0" y="4431802"/>
        <a:ext cx="11754196" cy="765450"/>
      </dsp:txXfrm>
    </dsp:sp>
    <dsp:sp modelId="{CF1A2535-FA28-0949-BAE4-0D9149186CE9}">
      <dsp:nvSpPr>
        <dsp:cNvPr id="0" name=""/>
        <dsp:cNvSpPr/>
      </dsp:nvSpPr>
      <dsp:spPr>
        <a:xfrm>
          <a:off x="587709" y="4166122"/>
          <a:ext cx="8227937" cy="53136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0996" tIns="0" rIns="310996" bIns="0" numCol="1" spcCol="1270" anchor="ctr" anchorCtr="0">
          <a:noAutofit/>
        </a:bodyPr>
        <a:lstStyle/>
        <a:p>
          <a:pPr marL="0" lvl="0" indent="0" algn="l" defTabSz="889000">
            <a:lnSpc>
              <a:spcPct val="90000"/>
            </a:lnSpc>
            <a:spcBef>
              <a:spcPct val="0"/>
            </a:spcBef>
            <a:spcAft>
              <a:spcPct val="35000"/>
            </a:spcAft>
            <a:buNone/>
          </a:pPr>
          <a:r>
            <a:rPr lang="en-US" sz="2000" kern="1200" dirty="0"/>
            <a:t>Maintaining the status quo depends on sound Sino-U.S. relations</a:t>
          </a:r>
        </a:p>
      </dsp:txBody>
      <dsp:txXfrm>
        <a:off x="613648" y="4192061"/>
        <a:ext cx="817605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59125-5160-DF43-B416-A5F02401A95A}">
      <dsp:nvSpPr>
        <dsp:cNvPr id="0" name=""/>
        <dsp:cNvSpPr/>
      </dsp:nvSpPr>
      <dsp:spPr>
        <a:xfrm rot="5400000">
          <a:off x="6301587" y="-2303662"/>
          <a:ext cx="169804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U.S.  - "One China Policy." </a:t>
          </a:r>
        </a:p>
        <a:p>
          <a:pPr marL="228600" lvl="1" indent="-228600" algn="l" defTabSz="977900">
            <a:lnSpc>
              <a:spcPct val="90000"/>
            </a:lnSpc>
            <a:spcBef>
              <a:spcPct val="0"/>
            </a:spcBef>
            <a:spcAft>
              <a:spcPct val="15000"/>
            </a:spcAft>
            <a:buChar char="•"/>
          </a:pPr>
          <a:r>
            <a:rPr lang="en-US" sz="2200" kern="1200"/>
            <a:t>Mainland China’s - "One Country, Two Systems" </a:t>
          </a:r>
        </a:p>
        <a:p>
          <a:pPr marL="228600" lvl="1" indent="-228600" algn="l" defTabSz="977900">
            <a:lnSpc>
              <a:spcPct val="90000"/>
            </a:lnSpc>
            <a:spcBef>
              <a:spcPct val="0"/>
            </a:spcBef>
            <a:spcAft>
              <a:spcPct val="15000"/>
            </a:spcAft>
            <a:buChar char="•"/>
          </a:pPr>
          <a:r>
            <a:rPr lang="en-US" sz="2200" kern="1200"/>
            <a:t>Taiwan’s - "maintain the status quo," </a:t>
          </a:r>
        </a:p>
      </dsp:txBody>
      <dsp:txXfrm rot="-5400000">
        <a:off x="3785616" y="295201"/>
        <a:ext cx="6647092" cy="1532257"/>
      </dsp:txXfrm>
    </dsp:sp>
    <dsp:sp modelId="{D01D2249-E51F-D342-A615-66BA4ACC82CE}">
      <dsp:nvSpPr>
        <dsp:cNvPr id="0" name=""/>
        <dsp:cNvSpPr/>
      </dsp:nvSpPr>
      <dsp:spPr>
        <a:xfrm>
          <a:off x="0" y="53"/>
          <a:ext cx="378561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t>Rhetoric Reassurance: Perception of Solidness of Key Policies </a:t>
          </a:r>
          <a:endParaRPr lang="en-US" sz="2800" kern="1200"/>
        </a:p>
      </dsp:txBody>
      <dsp:txXfrm>
        <a:off x="103614" y="103667"/>
        <a:ext cx="3578388" cy="1915324"/>
      </dsp:txXfrm>
    </dsp:sp>
    <dsp:sp modelId="{CAC1E3BB-9D16-FE48-8052-BEECD7EF96F7}">
      <dsp:nvSpPr>
        <dsp:cNvPr id="0" name=""/>
        <dsp:cNvSpPr/>
      </dsp:nvSpPr>
      <dsp:spPr>
        <a:xfrm rot="5400000">
          <a:off x="6301587" y="-74983"/>
          <a:ext cx="169804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Perception of the military strength of the three sides </a:t>
          </a:r>
        </a:p>
        <a:p>
          <a:pPr marL="228600" lvl="1" indent="-228600" algn="l" defTabSz="977900">
            <a:lnSpc>
              <a:spcPct val="90000"/>
            </a:lnSpc>
            <a:spcBef>
              <a:spcPct val="0"/>
            </a:spcBef>
            <a:spcAft>
              <a:spcPct val="15000"/>
            </a:spcAft>
            <a:buChar char="•"/>
          </a:pPr>
          <a:r>
            <a:rPr lang="en-US" sz="2200" kern="1200"/>
            <a:t>Perception of the economic strength of the three sides </a:t>
          </a:r>
        </a:p>
        <a:p>
          <a:pPr marL="228600" lvl="1" indent="-228600" algn="l" defTabSz="977900">
            <a:lnSpc>
              <a:spcPct val="90000"/>
            </a:lnSpc>
            <a:spcBef>
              <a:spcPct val="0"/>
            </a:spcBef>
            <a:spcAft>
              <a:spcPct val="15000"/>
            </a:spcAft>
            <a:buChar char="•"/>
          </a:pPr>
          <a:r>
            <a:rPr lang="en-US" sz="2200" kern="1200"/>
            <a:t>Perception of the governance strength of the three sides</a:t>
          </a:r>
        </a:p>
      </dsp:txBody>
      <dsp:txXfrm rot="-5400000">
        <a:off x="3785616" y="2523880"/>
        <a:ext cx="6647092" cy="1532257"/>
      </dsp:txXfrm>
    </dsp:sp>
    <dsp:sp modelId="{98A5FD46-0667-DE42-9B96-A60E5DBF404A}">
      <dsp:nvSpPr>
        <dsp:cNvPr id="0" name=""/>
        <dsp:cNvSpPr/>
      </dsp:nvSpPr>
      <dsp:spPr>
        <a:xfrm>
          <a:off x="0" y="2228732"/>
          <a:ext cx="378561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t>Behavirol Reassurance : Perception of Strength</a:t>
          </a:r>
          <a:endParaRPr lang="en-US" sz="2800" kern="1200"/>
        </a:p>
      </dsp:txBody>
      <dsp:txXfrm>
        <a:off x="103614" y="2332346"/>
        <a:ext cx="357838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EE819-558A-449E-A1EC-07CAA64D2DCE}"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9C9EA-55DA-48BA-8012-4065135C9D08}" type="slidenum">
              <a:rPr lang="en-US" smtClean="0"/>
              <a:t>‹#›</a:t>
            </a:fld>
            <a:endParaRPr lang="en-US"/>
          </a:p>
        </p:txBody>
      </p:sp>
    </p:spTree>
    <p:extLst>
      <p:ext uri="{BB962C8B-B14F-4D97-AF65-F5344CB8AC3E}">
        <p14:creationId xmlns:p14="http://schemas.microsoft.com/office/powerpoint/2010/main" val="3095942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2</a:t>
            </a:fld>
            <a:endParaRPr lang="en-US"/>
          </a:p>
        </p:txBody>
      </p:sp>
    </p:spTree>
    <p:extLst>
      <p:ext uri="{BB962C8B-B14F-4D97-AF65-F5344CB8AC3E}">
        <p14:creationId xmlns:p14="http://schemas.microsoft.com/office/powerpoint/2010/main" val="165274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The individuals from the mainland think the U.S. assessment of the cross-strait balance to be static in terms of maintaining stability, while the U.S. interviewees specifically mentioned the macro idea of the status quo being vibrant and one cannot freeze East Asia in 1979. </a:t>
            </a:r>
          </a:p>
          <a:p>
            <a:r>
              <a:rPr lang="en-US" sz="1800" dirty="0">
                <a:effectLst/>
                <a:latin typeface="Times New Roman" panose="02020603050405020304" pitchFamily="18" charset="0"/>
                <a:ea typeface="DengXian" panose="02010600030101010101" pitchFamily="2" charset="-122"/>
              </a:rPr>
              <a:t>On the other hand, the situation in 2023 is slightly better than the previous years. People in this camp have also observed that young people on the two sides share many common topics. </a:t>
            </a:r>
          </a:p>
          <a:p>
            <a:endParaRPr lang="en-US" sz="1800" dirty="0">
              <a:effectLst/>
              <a:latin typeface="Times New Roman" panose="02020603050405020304" pitchFamily="18" charset="0"/>
              <a:ea typeface="DengXian" panose="02010600030101010101" pitchFamily="2" charset="-122"/>
            </a:endParaRPr>
          </a:p>
          <a:p>
            <a:r>
              <a:rPr lang="en-US" sz="1800" dirty="0">
                <a:effectLst/>
                <a:latin typeface="Times New Roman" panose="02020603050405020304" pitchFamily="18" charset="0"/>
                <a:ea typeface="DengXian" panose="02010600030101010101" pitchFamily="2" charset="-122"/>
              </a:rPr>
              <a:t>Tsai viewed as authoritarian</a:t>
            </a:r>
          </a:p>
          <a:p>
            <a:endParaRPr lang="en-US" sz="1800" dirty="0">
              <a:effectLst/>
              <a:latin typeface="Times New Roman" panose="02020603050405020304" pitchFamily="18" charset="0"/>
              <a:ea typeface="DengXian" panose="02010600030101010101" pitchFamily="2" charset="-122"/>
            </a:endParaRPr>
          </a:p>
          <a:p>
            <a:r>
              <a:rPr lang="en-US" sz="1800" dirty="0">
                <a:effectLst/>
                <a:latin typeface="Times New Roman" panose="02020603050405020304" pitchFamily="18" charset="0"/>
                <a:ea typeface="DengXian" panose="02010600030101010101" pitchFamily="2" charset="-122"/>
              </a:rPr>
              <a:t>US use its political structure as excuses</a:t>
            </a:r>
            <a:endParaRPr lang="en-US" dirty="0"/>
          </a:p>
        </p:txBody>
      </p:sp>
      <p:sp>
        <p:nvSpPr>
          <p:cNvPr id="4" name="Slide Number Placeholder 3"/>
          <p:cNvSpPr>
            <a:spLocks noGrp="1"/>
          </p:cNvSpPr>
          <p:nvPr>
            <p:ph type="sldNum" sz="quarter" idx="5"/>
          </p:nvPr>
        </p:nvSpPr>
        <p:spPr/>
        <p:txBody>
          <a:bodyPr/>
          <a:lstStyle/>
          <a:p>
            <a:fld id="{94A33693-E834-4642-81F1-746E41FF92F0}" type="slidenum">
              <a:rPr lang="en-US" smtClean="0"/>
              <a:t>11</a:t>
            </a:fld>
            <a:endParaRPr lang="en-US"/>
          </a:p>
        </p:txBody>
      </p:sp>
    </p:spTree>
    <p:extLst>
      <p:ext uri="{BB962C8B-B14F-4D97-AF65-F5344CB8AC3E}">
        <p14:creationId xmlns:p14="http://schemas.microsoft.com/office/powerpoint/2010/main" val="1622442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12</a:t>
            </a:fld>
            <a:endParaRPr lang="en-US"/>
          </a:p>
        </p:txBody>
      </p:sp>
    </p:spTree>
    <p:extLst>
      <p:ext uri="{BB962C8B-B14F-4D97-AF65-F5344CB8AC3E}">
        <p14:creationId xmlns:p14="http://schemas.microsoft.com/office/powerpoint/2010/main" val="221744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Hot war is unlikely; cold war is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Just like Chairman Mao famously said, “only attack Chiang [Kai-shek] ships, never attack American ships,” after all, Beijing still sees the Taiwan Strait question as a domestic matter.  </a:t>
            </a: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Times New Roman" panose="02020603050405020304" pitchFamily="18" charset="0"/>
              <a:ea typeface="DengXian" panose="02010600030101010101" pitchFamily="2" charset="-122"/>
            </a:endParaRPr>
          </a:p>
          <a:p>
            <a:r>
              <a:rPr lang="en-US" sz="1800" dirty="0">
                <a:effectLst/>
                <a:latin typeface="Times New Roman" panose="02020603050405020304" pitchFamily="18" charset="0"/>
                <a:ea typeface="DengXian" panose="02010600030101010101" pitchFamily="2" charset="-122"/>
              </a:rPr>
              <a:t>Quote Deng Xiaoping: when you strive for a peaceful and friendly surrounding environment, Taiwan will not be able to move away.” </a:t>
            </a:r>
          </a:p>
          <a:p>
            <a:r>
              <a:rPr lang="en-US" sz="1800" dirty="0">
                <a:effectLst/>
                <a:latin typeface="Times New Roman" panose="02020603050405020304" pitchFamily="18" charset="0"/>
                <a:ea typeface="DengXian" panose="02010600030101010101" pitchFamily="2" charset="-122"/>
              </a:rPr>
              <a:t>Terminal High Altitude Area Defense (THAAD) </a:t>
            </a:r>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15</a:t>
            </a:fld>
            <a:endParaRPr lang="en-US"/>
          </a:p>
        </p:txBody>
      </p:sp>
    </p:spTree>
    <p:extLst>
      <p:ext uri="{BB962C8B-B14F-4D97-AF65-F5344CB8AC3E}">
        <p14:creationId xmlns:p14="http://schemas.microsoft.com/office/powerpoint/2010/main" val="2717075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8D22E-AC2A-1ED8-CE49-B870FDC03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B834FF-B2DF-1B35-146F-DA40A5740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9A853-D3C1-16A2-06E7-3B17B35618AB}"/>
              </a:ext>
            </a:extLst>
          </p:cNvPr>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Hot war is unlikely; cold war is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Just like Chairman Mao famously said, “only attack Chiang [Kai-shek] ships, never attack American ships,” after all, Beijing still sees the Taiwan Strait question as a domestic matter.  </a:t>
            </a: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Times New Roman" panose="02020603050405020304" pitchFamily="18" charset="0"/>
              <a:ea typeface="DengXian" panose="02010600030101010101" pitchFamily="2" charset="-122"/>
            </a:endParaRPr>
          </a:p>
          <a:p>
            <a:r>
              <a:rPr lang="en-US" sz="1800" dirty="0">
                <a:effectLst/>
                <a:latin typeface="Times New Roman" panose="02020603050405020304" pitchFamily="18" charset="0"/>
                <a:ea typeface="DengXian" panose="02010600030101010101" pitchFamily="2" charset="-122"/>
              </a:rPr>
              <a:t>Quote Deng Xiaoping: when you strive for a peaceful and friendly surrounding environment, Taiwan will not be able to move away.” </a:t>
            </a:r>
          </a:p>
          <a:p>
            <a:r>
              <a:rPr lang="en-US" sz="1800" dirty="0">
                <a:effectLst/>
                <a:latin typeface="Times New Roman" panose="02020603050405020304" pitchFamily="18" charset="0"/>
                <a:ea typeface="DengXian" panose="02010600030101010101" pitchFamily="2" charset="-122"/>
              </a:rPr>
              <a:t>Terminal High Altitude Area Defense (THAAD) </a:t>
            </a:r>
            <a:endParaRPr lang="en-US" dirty="0"/>
          </a:p>
        </p:txBody>
      </p:sp>
      <p:sp>
        <p:nvSpPr>
          <p:cNvPr id="4" name="Slide Number Placeholder 3">
            <a:extLst>
              <a:ext uri="{FF2B5EF4-FFF2-40B4-BE49-F238E27FC236}">
                <a16:creationId xmlns:a16="http://schemas.microsoft.com/office/drawing/2014/main" id="{B4816AAC-6E81-0E7D-F864-789827F2578C}"/>
              </a:ext>
            </a:extLst>
          </p:cNvPr>
          <p:cNvSpPr>
            <a:spLocks noGrp="1"/>
          </p:cNvSpPr>
          <p:nvPr>
            <p:ph type="sldNum" sz="quarter" idx="5"/>
          </p:nvPr>
        </p:nvSpPr>
        <p:spPr/>
        <p:txBody>
          <a:bodyPr/>
          <a:lstStyle/>
          <a:p>
            <a:fld id="{F319C9EA-55DA-48BA-8012-4065135C9D08}" type="slidenum">
              <a:rPr lang="en-US" smtClean="0"/>
              <a:t>16</a:t>
            </a:fld>
            <a:endParaRPr lang="en-US"/>
          </a:p>
        </p:txBody>
      </p:sp>
    </p:spTree>
    <p:extLst>
      <p:ext uri="{BB962C8B-B14F-4D97-AF65-F5344CB8AC3E}">
        <p14:creationId xmlns:p14="http://schemas.microsoft.com/office/powerpoint/2010/main" val="728700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“As long as the DPP is in charge and because its party’s 1991 charter calls for the creation of a ‘Republic of Taiwan’ and a new constitution, conflicts could be triggered at any moment with a move towards the DPP’s stated goal.”</a:t>
            </a:r>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17</a:t>
            </a:fld>
            <a:endParaRPr lang="en-US"/>
          </a:p>
        </p:txBody>
      </p:sp>
    </p:spTree>
    <p:extLst>
      <p:ext uri="{BB962C8B-B14F-4D97-AF65-F5344CB8AC3E}">
        <p14:creationId xmlns:p14="http://schemas.microsoft.com/office/powerpoint/2010/main" val="3714383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No discussion about peaceful unification or unification by force, as they see neither to be likely during the next decade. </a:t>
            </a:r>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18</a:t>
            </a:fld>
            <a:endParaRPr lang="en-US"/>
          </a:p>
        </p:txBody>
      </p:sp>
    </p:spTree>
    <p:extLst>
      <p:ext uri="{BB962C8B-B14F-4D97-AF65-F5344CB8AC3E}">
        <p14:creationId xmlns:p14="http://schemas.microsoft.com/office/powerpoint/2010/main" val="1462156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20</a:t>
            </a:fld>
            <a:endParaRPr lang="en-US"/>
          </a:p>
        </p:txBody>
      </p:sp>
    </p:spTree>
    <p:extLst>
      <p:ext uri="{BB962C8B-B14F-4D97-AF65-F5344CB8AC3E}">
        <p14:creationId xmlns:p14="http://schemas.microsoft.com/office/powerpoint/2010/main" val="3600998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BE99-3651-11F5-B0B9-96FFD9F65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EF1C3-F7B8-3B01-5B08-9AAC40B53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F64DBE-4F20-47FA-67E6-16E3EA489D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740125-EC3B-EE4C-E392-E7AB6FC77C4B}"/>
              </a:ext>
            </a:extLst>
          </p:cNvPr>
          <p:cNvSpPr>
            <a:spLocks noGrp="1"/>
          </p:cNvSpPr>
          <p:nvPr>
            <p:ph type="sldNum" sz="quarter" idx="5"/>
          </p:nvPr>
        </p:nvSpPr>
        <p:spPr/>
        <p:txBody>
          <a:bodyPr/>
          <a:lstStyle/>
          <a:p>
            <a:fld id="{F319C9EA-55DA-48BA-8012-4065135C9D08}" type="slidenum">
              <a:rPr lang="en-US" smtClean="0"/>
              <a:t>21</a:t>
            </a:fld>
            <a:endParaRPr lang="en-US"/>
          </a:p>
        </p:txBody>
      </p:sp>
    </p:spTree>
    <p:extLst>
      <p:ext uri="{BB962C8B-B14F-4D97-AF65-F5344CB8AC3E}">
        <p14:creationId xmlns:p14="http://schemas.microsoft.com/office/powerpoint/2010/main" val="154731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22</a:t>
            </a:fld>
            <a:endParaRPr lang="en-US"/>
          </a:p>
        </p:txBody>
      </p:sp>
    </p:spTree>
    <p:extLst>
      <p:ext uri="{BB962C8B-B14F-4D97-AF65-F5344CB8AC3E}">
        <p14:creationId xmlns:p14="http://schemas.microsoft.com/office/powerpoint/2010/main" val="2251814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23</a:t>
            </a:fld>
            <a:endParaRPr lang="en-US"/>
          </a:p>
        </p:txBody>
      </p:sp>
    </p:spTree>
    <p:extLst>
      <p:ext uri="{BB962C8B-B14F-4D97-AF65-F5344CB8AC3E}">
        <p14:creationId xmlns:p14="http://schemas.microsoft.com/office/powerpoint/2010/main" val="24695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Jia: f</a:t>
            </a:r>
            <a:r>
              <a:rPr lang="en-US" b="0" i="0" dirty="0">
                <a:solidFill>
                  <a:srgbClr val="222222"/>
                </a:solidFill>
                <a:effectLst/>
                <a:highlight>
                  <a:srgbClr val="FFFFFF"/>
                </a:highlight>
                <a:latin typeface="Le Monde Journal"/>
              </a:rPr>
              <a:t>ormer Dean of the School of International Studies of Peking University</a:t>
            </a:r>
          </a:p>
          <a:p>
            <a:r>
              <a:rPr lang="en-US" b="0" i="0" dirty="0">
                <a:solidFill>
                  <a:srgbClr val="222222"/>
                </a:solidFill>
                <a:effectLst/>
                <a:highlight>
                  <a:srgbClr val="FFFFFF"/>
                </a:highlight>
                <a:latin typeface="Le Monde Journal"/>
              </a:rPr>
              <a:t>Bush: former </a:t>
            </a:r>
            <a:r>
              <a:rPr lang="en-US" b="0" i="0" dirty="0">
                <a:solidFill>
                  <a:srgbClr val="191919"/>
                </a:solidFill>
                <a:effectLst/>
                <a:highlight>
                  <a:srgbClr val="FFFFFF"/>
                </a:highlight>
                <a:latin typeface="Inter"/>
              </a:rPr>
              <a:t>chairman and managing director of the American Institute in Taiwan</a:t>
            </a:r>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3</a:t>
            </a:fld>
            <a:endParaRPr lang="en-US"/>
          </a:p>
        </p:txBody>
      </p:sp>
    </p:spTree>
    <p:extLst>
      <p:ext uri="{BB962C8B-B14F-4D97-AF65-F5344CB8AC3E}">
        <p14:creationId xmlns:p14="http://schemas.microsoft.com/office/powerpoint/2010/main" val="3398784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25</a:t>
            </a:fld>
            <a:endParaRPr lang="en-US"/>
          </a:p>
        </p:txBody>
      </p:sp>
    </p:spTree>
    <p:extLst>
      <p:ext uri="{BB962C8B-B14F-4D97-AF65-F5344CB8AC3E}">
        <p14:creationId xmlns:p14="http://schemas.microsoft.com/office/powerpoint/2010/main" val="1567869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key information and signaling from the outside may not reach the top decision-makers or might be delayed</a:t>
            </a:r>
          </a:p>
          <a:p>
            <a:endParaRPr lang="en-US" sz="1800" dirty="0">
              <a:effectLst/>
              <a:latin typeface="Times New Roman" panose="02020603050405020304" pitchFamily="18" charset="0"/>
              <a:ea typeface="DengXian" panose="02010600030101010101" pitchFamily="2" charset="-122"/>
            </a:endParaRPr>
          </a:p>
          <a:p>
            <a:pPr indent="457200" algn="just">
              <a:lnSpc>
                <a:spcPct val="200000"/>
              </a:lnSpc>
              <a:spcAft>
                <a:spcPts val="80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When discussing this policy, Washington elites explain that it is necessary to distinguish four aspects. The first aspect is about Taiwan’s legal status. Nothing has changed, and it is still that “the U.S. acknowledges the Chinese position,” as stated in the three Communiqués. The U.S. still emphasizes the choice of the word “acknowledge,” arguing that the U.S. does not see such positions to be its own – in fact, it is still to be determined. </a:t>
            </a: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200000"/>
              </a:lnSpc>
              <a:spcAft>
                <a:spcPts val="80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The second aspect is the basic structure of the U.S. – Taiwan relations. Again, nothing has changed. The U.S. does not have an embassy or an ambassador in Taipei and still only has the American Institute in Taiwan (AIT). The same is true for Taiwan’s presence in the U.S. Such informal, unofficial relationships will be maintained. </a:t>
            </a: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200000"/>
              </a:lnSpc>
              <a:spcAft>
                <a:spcPts val="80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The third aspect is the actual conduct of that relationship. That clearly has evolved over time. Certainly, after 1994, it has occurred often as the U.S. has understood that circumstances have required different approaches to the U.S. conduct of Taiwan relations. The U.S. realized it was now in its interest to have good communication with Taiwan’s military for training—before that, it was just arms sales. This evolution of the relationship aimed to boost Taiwan’s confidence in the face of coercion without violence. </a:t>
            </a: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lnSpc>
                <a:spcPct val="200000"/>
              </a:lnSpc>
              <a:spcAft>
                <a:spcPts val="80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The fourth and final aspect is the broad consideration of the U.S. policy. There is no doubt that the U.S. policy has shifted. The PRC’s military buildup, which started in 1998-99, certainly fostered the change of conduct of U.S. policy. In the late 1990s, the U.S. recognized and articulated its understanding that Taiwan’s democratization was a new factor in cross-strait relations. Thus, it was not solely due to U.S. policy change; Taiwan has also shifted.  </a:t>
            </a: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26</a:t>
            </a:fld>
            <a:endParaRPr lang="en-US"/>
          </a:p>
        </p:txBody>
      </p:sp>
    </p:spTree>
    <p:extLst>
      <p:ext uri="{BB962C8B-B14F-4D97-AF65-F5344CB8AC3E}">
        <p14:creationId xmlns:p14="http://schemas.microsoft.com/office/powerpoint/2010/main" val="1541405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9C9EA-55DA-48BA-8012-4065135C9D08}" type="slidenum">
              <a:rPr lang="en-US" smtClean="0"/>
              <a:t>27</a:t>
            </a:fld>
            <a:endParaRPr lang="en-US"/>
          </a:p>
        </p:txBody>
      </p:sp>
    </p:spTree>
    <p:extLst>
      <p:ext uri="{BB962C8B-B14F-4D97-AF65-F5344CB8AC3E}">
        <p14:creationId xmlns:p14="http://schemas.microsoft.com/office/powerpoint/2010/main" val="391486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28</a:t>
            </a:fld>
            <a:endParaRPr lang="en-US"/>
          </a:p>
        </p:txBody>
      </p:sp>
    </p:spTree>
    <p:extLst>
      <p:ext uri="{BB962C8B-B14F-4D97-AF65-F5344CB8AC3E}">
        <p14:creationId xmlns:p14="http://schemas.microsoft.com/office/powerpoint/2010/main" val="3461683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29</a:t>
            </a:fld>
            <a:endParaRPr lang="en-US"/>
          </a:p>
        </p:txBody>
      </p:sp>
    </p:spTree>
    <p:extLst>
      <p:ext uri="{BB962C8B-B14F-4D97-AF65-F5344CB8AC3E}">
        <p14:creationId xmlns:p14="http://schemas.microsoft.com/office/powerpoint/2010/main" val="286062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31</a:t>
            </a:fld>
            <a:endParaRPr lang="en-US"/>
          </a:p>
        </p:txBody>
      </p:sp>
    </p:spTree>
    <p:extLst>
      <p:ext uri="{BB962C8B-B14F-4D97-AF65-F5344CB8AC3E}">
        <p14:creationId xmlns:p14="http://schemas.microsoft.com/office/powerpoint/2010/main" val="107756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32</a:t>
            </a:fld>
            <a:endParaRPr lang="en-US"/>
          </a:p>
        </p:txBody>
      </p:sp>
    </p:spTree>
    <p:extLst>
      <p:ext uri="{BB962C8B-B14F-4D97-AF65-F5344CB8AC3E}">
        <p14:creationId xmlns:p14="http://schemas.microsoft.com/office/powerpoint/2010/main" val="3995919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33</a:t>
            </a:fld>
            <a:endParaRPr lang="en-US"/>
          </a:p>
        </p:txBody>
      </p:sp>
    </p:spTree>
    <p:extLst>
      <p:ext uri="{BB962C8B-B14F-4D97-AF65-F5344CB8AC3E}">
        <p14:creationId xmlns:p14="http://schemas.microsoft.com/office/powerpoint/2010/main" val="247975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34</a:t>
            </a:fld>
            <a:endParaRPr lang="en-US"/>
          </a:p>
        </p:txBody>
      </p:sp>
    </p:spTree>
    <p:extLst>
      <p:ext uri="{BB962C8B-B14F-4D97-AF65-F5344CB8AC3E}">
        <p14:creationId xmlns:p14="http://schemas.microsoft.com/office/powerpoint/2010/main" val="578995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35</a:t>
            </a:fld>
            <a:endParaRPr lang="en-US"/>
          </a:p>
        </p:txBody>
      </p:sp>
    </p:spTree>
    <p:extLst>
      <p:ext uri="{BB962C8B-B14F-4D97-AF65-F5344CB8AC3E}">
        <p14:creationId xmlns:p14="http://schemas.microsoft.com/office/powerpoint/2010/main" val="2550911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military leaders and political leaders such as the head of the U.S. Navy and the secretary of state have alerted the public claiming a “much faster timeline” to seize Taiwan, “as soon as by the end of 2022.”</a:t>
            </a:r>
            <a:endParaRPr lang="en-US" dirty="0"/>
          </a:p>
        </p:txBody>
      </p:sp>
      <p:sp>
        <p:nvSpPr>
          <p:cNvPr id="4" name="Slide Number Placeholder 3"/>
          <p:cNvSpPr>
            <a:spLocks noGrp="1"/>
          </p:cNvSpPr>
          <p:nvPr>
            <p:ph type="sldNum" sz="quarter" idx="5"/>
          </p:nvPr>
        </p:nvSpPr>
        <p:spPr/>
        <p:txBody>
          <a:bodyPr/>
          <a:lstStyle/>
          <a:p>
            <a:fld id="{94A33693-E834-4642-81F1-746E41FF92F0}" type="slidenum">
              <a:rPr lang="en-US" smtClean="0"/>
              <a:t>4</a:t>
            </a:fld>
            <a:endParaRPr lang="en-US"/>
          </a:p>
        </p:txBody>
      </p:sp>
    </p:spTree>
    <p:extLst>
      <p:ext uri="{BB962C8B-B14F-4D97-AF65-F5344CB8AC3E}">
        <p14:creationId xmlns:p14="http://schemas.microsoft.com/office/powerpoint/2010/main" val="2099581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37</a:t>
            </a:fld>
            <a:endParaRPr lang="en-US"/>
          </a:p>
        </p:txBody>
      </p:sp>
    </p:spTree>
    <p:extLst>
      <p:ext uri="{BB962C8B-B14F-4D97-AF65-F5344CB8AC3E}">
        <p14:creationId xmlns:p14="http://schemas.microsoft.com/office/powerpoint/2010/main" val="3888619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38</a:t>
            </a:fld>
            <a:endParaRPr lang="en-US"/>
          </a:p>
        </p:txBody>
      </p:sp>
    </p:spTree>
    <p:extLst>
      <p:ext uri="{BB962C8B-B14F-4D97-AF65-F5344CB8AC3E}">
        <p14:creationId xmlns:p14="http://schemas.microsoft.com/office/powerpoint/2010/main" val="2024015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B6879A-6A4D-481F-8C77-9C6312246D97}" type="slidenum">
              <a:rPr lang="en-US" smtClean="0"/>
              <a:t>5</a:t>
            </a:fld>
            <a:endParaRPr lang="en-US"/>
          </a:p>
        </p:txBody>
      </p:sp>
    </p:spTree>
    <p:extLst>
      <p:ext uri="{BB962C8B-B14F-4D97-AF65-F5344CB8AC3E}">
        <p14:creationId xmlns:p14="http://schemas.microsoft.com/office/powerpoint/2010/main" val="2217446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分析的时代在魏蜀吴三分天下之前的大约</a:t>
            </a:r>
            <a:r>
              <a:rPr lang="en-US" altLang="zh-CN" dirty="0"/>
              <a:t>210</a:t>
            </a:r>
            <a:r>
              <a:rPr lang="zh-CN" altLang="en-US" dirty="0"/>
              <a:t>年间（</a:t>
            </a:r>
            <a:r>
              <a:rPr lang="zh-CN" altLang="en-US" b="0" i="0" dirty="0">
                <a:solidFill>
                  <a:srgbClr val="EA4335"/>
                </a:solidFill>
                <a:effectLst/>
                <a:highlight>
                  <a:srgbClr val="FFFFFF"/>
                </a:highlight>
                <a:latin typeface="Roboto" panose="02000000000000000000" pitchFamily="2" charset="0"/>
              </a:rPr>
              <a:t>三国</a:t>
            </a:r>
            <a:r>
              <a:rPr lang="zh-CN" altLang="en-US" b="0" i="0" dirty="0">
                <a:solidFill>
                  <a:srgbClr val="4D5156"/>
                </a:solidFill>
                <a:effectLst/>
                <a:highlight>
                  <a:srgbClr val="FFFFFF"/>
                </a:highlight>
                <a:latin typeface="Roboto" panose="02000000000000000000" pitchFamily="2" charset="0"/>
              </a:rPr>
              <a:t>（狭义</a:t>
            </a:r>
            <a:r>
              <a:rPr lang="en-US" altLang="zh-CN" b="0" i="0" dirty="0">
                <a:solidFill>
                  <a:srgbClr val="4D5156"/>
                </a:solidFill>
                <a:effectLst/>
                <a:highlight>
                  <a:srgbClr val="FFFFFF"/>
                </a:highlight>
                <a:latin typeface="Roboto" panose="02000000000000000000" pitchFamily="2" charset="0"/>
              </a:rPr>
              <a:t>220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年，广义</a:t>
            </a:r>
            <a:r>
              <a:rPr lang="en-US" altLang="zh-CN" b="0" i="0" dirty="0">
                <a:solidFill>
                  <a:srgbClr val="4D5156"/>
                </a:solidFill>
                <a:effectLst/>
                <a:highlight>
                  <a:srgbClr val="FFFFFF"/>
                </a:highlight>
                <a:latin typeface="Roboto" panose="02000000000000000000" pitchFamily="2" charset="0"/>
              </a:rPr>
              <a:t>184</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190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208</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年）是中国历史一段三个国家并立的</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en-US" altLang="zh-CN" b="0" i="0" dirty="0">
                <a:solidFill>
                  <a:srgbClr val="4D5156"/>
                </a:solidFill>
                <a:effectLst/>
                <a:highlight>
                  <a:srgbClr val="FFFFFF"/>
                </a:highlight>
                <a:latin typeface="Roboto" panose="02000000000000000000" pitchFamily="2" charset="0"/>
              </a:rPr>
              <a:t>237</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—238</a:t>
            </a:r>
            <a:r>
              <a:rPr lang="zh-CN" altLang="en-US" b="0" i="0" dirty="0">
                <a:solidFill>
                  <a:srgbClr val="4D5156"/>
                </a:solidFill>
                <a:effectLst/>
                <a:highlight>
                  <a:srgbClr val="FFFFFF"/>
                </a:highlight>
                <a:latin typeface="Roboto" panose="02000000000000000000" pitchFamily="2" charset="0"/>
              </a:rPr>
              <a:t>年为四个国家并立</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zh-CN" altLang="en-US" dirty="0"/>
              <a:t>）</a:t>
            </a:r>
            <a:endParaRPr lang="en-US" altLang="zh-CN" dirty="0"/>
          </a:p>
          <a:p>
            <a:pPr marL="171450" indent="-171450">
              <a:buFont typeface="Arial" panose="020B0604020202020204" pitchFamily="34" charset="0"/>
              <a:buChar char="•"/>
            </a:pPr>
            <a:r>
              <a:rPr lang="zh-CN" altLang="en-US" dirty="0"/>
              <a:t>魏（美），吴（俄），蜀（大陆），益州（台湾）</a:t>
            </a:r>
            <a:endParaRPr lang="en-US" altLang="zh-CN" dirty="0"/>
          </a:p>
          <a:p>
            <a:pPr marL="628650" lvl="1" indent="-171450">
              <a:buFont typeface="Arial" panose="020B0604020202020204" pitchFamily="34" charset="0"/>
              <a:buChar char="•"/>
            </a:pPr>
            <a:r>
              <a:rPr lang="zh-CN" altLang="en-US" dirty="0"/>
              <a:t>刘璋、刘备本是一家，同宗同源</a:t>
            </a:r>
            <a:endParaRPr lang="en-US" altLang="zh-CN" dirty="0"/>
          </a:p>
          <a:p>
            <a:pPr marL="628650" lvl="1" indent="-171450">
              <a:buFont typeface="Arial" panose="020B0604020202020204" pitchFamily="34" charset="0"/>
              <a:buChar char="•"/>
            </a:pPr>
            <a:r>
              <a:rPr lang="zh-CN" altLang="en-US" dirty="0"/>
              <a:t>益州内部：东州派（外省人）和益州派（本省人）</a:t>
            </a:r>
            <a:r>
              <a:rPr lang="en-US" altLang="zh-CN" dirty="0">
                <a:sym typeface="Wingdings" panose="05000000000000000000" pitchFamily="2" charset="2"/>
              </a:rPr>
              <a:t> </a:t>
            </a:r>
            <a:r>
              <a:rPr lang="zh-CN" altLang="en-US" dirty="0">
                <a:sym typeface="Wingdings" panose="05000000000000000000" pitchFamily="2" charset="2"/>
              </a:rPr>
              <a:t>曾有人提出了“一国两制”方案，及保持现状</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魏吴之争（冷战）</a:t>
            </a:r>
            <a:r>
              <a:rPr lang="en-US" altLang="zh-CN" dirty="0">
                <a:sym typeface="Wingdings" panose="05000000000000000000" pitchFamily="2" charset="2"/>
              </a:rPr>
              <a:t> </a:t>
            </a:r>
            <a:r>
              <a:rPr lang="zh-CN" altLang="en-US" dirty="0">
                <a:sym typeface="Wingdings" panose="05000000000000000000" pitchFamily="2" charset="2"/>
              </a:rPr>
              <a:t>吴寻求蜀的帮助</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刘备并不希望和曹操发生战争（正如中美的关系），但曹操对刘备的逐渐壮大存有戒心</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益州困境：</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蜀：想统一益州，但统一的过程不仅耗费军力财力，而且有损于刘备施仁政、德政的形象 </a:t>
            </a:r>
            <a:r>
              <a:rPr lang="en-US" altLang="zh-CN" dirty="0">
                <a:sym typeface="Wingdings" panose="05000000000000000000" pitchFamily="2" charset="2"/>
              </a:rPr>
              <a:t></a:t>
            </a:r>
            <a:r>
              <a:rPr lang="zh-CN" altLang="en-US" dirty="0">
                <a:sym typeface="Wingdings" panose="05000000000000000000" pitchFamily="2" charset="2"/>
              </a:rPr>
              <a:t>影响软实力</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但如果他满足于现状，不扩张，蜀国又有可能失去三大强国之一的地位，从而有可能阻碍其崛起。</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益州：刘璋和他的益州也面临一个困境，因为与刘备闹翻不仅会导致其领地附近军事冲突加剧，而且他的政治和经济回旋空间也会缩小，更有可能被刘备的军队强行统一，占领整个西南地区。</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然而，维持现状只会让刘备更加强大，因为包括益州精英在内的许多人通过互动与刘备建立更紧密的联系。维持现状会降低人们对刘备野心的警惕，并可能壮大潜在的威胁。</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魏：魏国作为霸主，在目睹刘备的扩张并希望阻止蜀国崛起时也面临困境。魏国在东南战线上被吴国拖累太深，无法设法扭转局面并重新保持平衡。如果它忽视吴国的活动，其霸权地位可能不复存在。然而，首先对付吴国这个更迫在眉睫的威胁，意味着刘备和他的蜀国可以有更多的空间和时间去运作，并在以后挑战魏国的权力</a:t>
            </a:r>
            <a:r>
              <a:rPr lang="en-US" altLang="zh-CN" dirty="0">
                <a:sym typeface="Wingdings" panose="05000000000000000000" pitchFamily="2" charset="2"/>
              </a:rPr>
              <a:t>——</a:t>
            </a:r>
            <a:r>
              <a:rPr lang="zh-CN" altLang="en-US" dirty="0">
                <a:sym typeface="Wingdings" panose="05000000000000000000" pitchFamily="2" charset="2"/>
              </a:rPr>
              <a:t>从而不受制约地发起挑战。</a:t>
            </a:r>
            <a:endParaRPr lang="en-US" altLang="zh-CN" dirty="0">
              <a:sym typeface="Wingdings" panose="05000000000000000000" pitchFamily="2" charset="2"/>
            </a:endParaRPr>
          </a:p>
          <a:p>
            <a:pPr marL="628650" lvl="1" indent="-171450">
              <a:buFont typeface="Arial" panose="020B0604020202020204" pitchFamily="34" charset="0"/>
              <a:buChar char="•"/>
            </a:pPr>
            <a:endParaRPr lang="en-US"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备注：张鲁、马腾、士燮（</a:t>
            </a:r>
            <a:r>
              <a:rPr lang="en-US" altLang="zh-CN" dirty="0" err="1">
                <a:sym typeface="Wingdings" panose="05000000000000000000" pitchFamily="2" charset="2"/>
              </a:rPr>
              <a:t>xie</a:t>
            </a:r>
            <a:r>
              <a:rPr lang="en-US" altLang="zh-CN" dirty="0">
                <a:sym typeface="Wingdings" panose="05000000000000000000" pitchFamily="2" charset="2"/>
              </a:rPr>
              <a:t>,</a:t>
            </a:r>
            <a:r>
              <a:rPr lang="zh-CN" altLang="en-US" dirty="0">
                <a:sym typeface="Wingdings" panose="05000000000000000000" pitchFamily="2" charset="2"/>
              </a:rPr>
              <a:t>通谢）</a:t>
            </a: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F319C9EA-55DA-48BA-8012-4065135C9D08}" type="slidenum">
              <a:rPr lang="en-US" smtClean="0"/>
              <a:t>6</a:t>
            </a:fld>
            <a:endParaRPr lang="en-US"/>
          </a:p>
        </p:txBody>
      </p:sp>
    </p:spTree>
    <p:extLst>
      <p:ext uri="{BB962C8B-B14F-4D97-AF65-F5344CB8AC3E}">
        <p14:creationId xmlns:p14="http://schemas.microsoft.com/office/powerpoint/2010/main" val="317402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9176-C986-6316-829F-F660C3629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AF7B5-1B0A-07FF-2B4B-AAFD7E7FE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C4BC9-2316-6170-5F34-FC830D86B362}"/>
              </a:ext>
            </a:extLst>
          </p:cNvPr>
          <p:cNvSpPr>
            <a:spLocks noGrp="1"/>
          </p:cNvSpPr>
          <p:nvPr>
            <p:ph type="body" idx="1"/>
          </p:nvPr>
        </p:nvSpPr>
        <p:spPr/>
        <p:txBody>
          <a:bodyPr/>
          <a:lstStyle/>
          <a:p>
            <a:r>
              <a:rPr lang="zh-CN" altLang="en-US" dirty="0"/>
              <a:t>分析的时代在魏蜀吴三分天下之前的大约</a:t>
            </a:r>
            <a:r>
              <a:rPr lang="en-US" altLang="zh-CN" dirty="0"/>
              <a:t>210</a:t>
            </a:r>
            <a:r>
              <a:rPr lang="zh-CN" altLang="en-US" dirty="0"/>
              <a:t>年间（</a:t>
            </a:r>
            <a:r>
              <a:rPr lang="zh-CN" altLang="en-US" b="0" i="0" dirty="0">
                <a:solidFill>
                  <a:srgbClr val="EA4335"/>
                </a:solidFill>
                <a:effectLst/>
                <a:highlight>
                  <a:srgbClr val="FFFFFF"/>
                </a:highlight>
                <a:latin typeface="Roboto" panose="02000000000000000000" pitchFamily="2" charset="0"/>
              </a:rPr>
              <a:t>三国</a:t>
            </a:r>
            <a:r>
              <a:rPr lang="zh-CN" altLang="en-US" b="0" i="0" dirty="0">
                <a:solidFill>
                  <a:srgbClr val="4D5156"/>
                </a:solidFill>
                <a:effectLst/>
                <a:highlight>
                  <a:srgbClr val="FFFFFF"/>
                </a:highlight>
                <a:latin typeface="Roboto" panose="02000000000000000000" pitchFamily="2" charset="0"/>
              </a:rPr>
              <a:t>（狭义</a:t>
            </a:r>
            <a:r>
              <a:rPr lang="en-US" altLang="zh-CN" b="0" i="0" dirty="0">
                <a:solidFill>
                  <a:srgbClr val="4D5156"/>
                </a:solidFill>
                <a:effectLst/>
                <a:highlight>
                  <a:srgbClr val="FFFFFF"/>
                </a:highlight>
                <a:latin typeface="Roboto" panose="02000000000000000000" pitchFamily="2" charset="0"/>
              </a:rPr>
              <a:t>220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年，广义</a:t>
            </a:r>
            <a:r>
              <a:rPr lang="en-US" altLang="zh-CN" b="0" i="0" dirty="0">
                <a:solidFill>
                  <a:srgbClr val="4D5156"/>
                </a:solidFill>
                <a:effectLst/>
                <a:highlight>
                  <a:srgbClr val="FFFFFF"/>
                </a:highlight>
                <a:latin typeface="Roboto" panose="02000000000000000000" pitchFamily="2" charset="0"/>
              </a:rPr>
              <a:t>184</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190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208</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年）是中国历史一段三个国家并立的</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en-US" altLang="zh-CN" b="0" i="0" dirty="0">
                <a:solidFill>
                  <a:srgbClr val="4D5156"/>
                </a:solidFill>
                <a:effectLst/>
                <a:highlight>
                  <a:srgbClr val="FFFFFF"/>
                </a:highlight>
                <a:latin typeface="Roboto" panose="02000000000000000000" pitchFamily="2" charset="0"/>
              </a:rPr>
              <a:t>237</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—238</a:t>
            </a:r>
            <a:r>
              <a:rPr lang="zh-CN" altLang="en-US" b="0" i="0" dirty="0">
                <a:solidFill>
                  <a:srgbClr val="4D5156"/>
                </a:solidFill>
                <a:effectLst/>
                <a:highlight>
                  <a:srgbClr val="FFFFFF"/>
                </a:highlight>
                <a:latin typeface="Roboto" panose="02000000000000000000" pitchFamily="2" charset="0"/>
              </a:rPr>
              <a:t>年为四个国家并立</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zh-CN" altLang="en-US" dirty="0"/>
              <a:t>）</a:t>
            </a:r>
            <a:endParaRPr lang="en-US" altLang="zh-CN" dirty="0"/>
          </a:p>
          <a:p>
            <a:pPr marL="171450" indent="-171450">
              <a:buFont typeface="Arial" panose="020B0604020202020204" pitchFamily="34" charset="0"/>
              <a:buChar char="•"/>
            </a:pPr>
            <a:r>
              <a:rPr lang="zh-CN" altLang="en-US" dirty="0"/>
              <a:t>魏（美），吴（俄），蜀（大陆），益州（台湾）</a:t>
            </a:r>
            <a:endParaRPr lang="en-US" altLang="zh-CN" dirty="0"/>
          </a:p>
          <a:p>
            <a:pPr marL="628650" lvl="1" indent="-171450">
              <a:buFont typeface="Arial" panose="020B0604020202020204" pitchFamily="34" charset="0"/>
              <a:buChar char="•"/>
            </a:pPr>
            <a:r>
              <a:rPr lang="zh-CN" altLang="en-US" dirty="0"/>
              <a:t>刘璋、刘备本是一家，同宗同源</a:t>
            </a:r>
            <a:endParaRPr lang="en-US" altLang="zh-CN" dirty="0"/>
          </a:p>
          <a:p>
            <a:pPr marL="628650" lvl="1" indent="-171450">
              <a:buFont typeface="Arial" panose="020B0604020202020204" pitchFamily="34" charset="0"/>
              <a:buChar char="•"/>
            </a:pPr>
            <a:r>
              <a:rPr lang="zh-CN" altLang="en-US" dirty="0"/>
              <a:t>益州内部：东州派（外省人）和益州派（本省人）</a:t>
            </a:r>
            <a:r>
              <a:rPr lang="en-US" altLang="zh-CN" dirty="0">
                <a:sym typeface="Wingdings" panose="05000000000000000000" pitchFamily="2" charset="2"/>
              </a:rPr>
              <a:t> </a:t>
            </a:r>
            <a:r>
              <a:rPr lang="zh-CN" altLang="en-US" dirty="0">
                <a:sym typeface="Wingdings" panose="05000000000000000000" pitchFamily="2" charset="2"/>
              </a:rPr>
              <a:t>曾有人提出了“一国两制”方案，及保持现状</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魏吴之争（冷战）</a:t>
            </a:r>
            <a:r>
              <a:rPr lang="en-US" altLang="zh-CN" dirty="0">
                <a:sym typeface="Wingdings" panose="05000000000000000000" pitchFamily="2" charset="2"/>
              </a:rPr>
              <a:t> </a:t>
            </a:r>
            <a:r>
              <a:rPr lang="zh-CN" altLang="en-US" dirty="0">
                <a:sym typeface="Wingdings" panose="05000000000000000000" pitchFamily="2" charset="2"/>
              </a:rPr>
              <a:t>吴寻求蜀的帮助</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刘备并不希望和曹操发生战争（正如中美的关系），但曹操对刘备的逐渐壮大存有戒心</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益州困境：</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蜀：想统一益州，但统一的过程不仅耗费军力财力，而且有损于刘备施仁政、德政的形象 </a:t>
            </a:r>
            <a:r>
              <a:rPr lang="en-US" altLang="zh-CN" dirty="0">
                <a:sym typeface="Wingdings" panose="05000000000000000000" pitchFamily="2" charset="2"/>
              </a:rPr>
              <a:t></a:t>
            </a:r>
            <a:r>
              <a:rPr lang="zh-CN" altLang="en-US" dirty="0">
                <a:sym typeface="Wingdings" panose="05000000000000000000" pitchFamily="2" charset="2"/>
              </a:rPr>
              <a:t>影响软实力</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但如果他满足于现状，不扩张，蜀国又有可能失去三大强国之一的地位，从而有可能阻碍其崛起。</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益州：刘璋和他的益州也面临一个困境，因为与刘备闹翻不仅会导致其领地附近军事冲突加剧，而且他的政治和经济回旋空间也会缩小，更有可能被刘备的军队强行统一，占领整个西南地区。</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然而，维持现状只会让刘备更加强大，因为包括益州精英在内的许多人通过互动与刘备建立更紧密的联系。维持现状会降低人们对刘备野心的警惕，并可能壮大潜在的威胁。</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魏：魏国作为霸主，在目睹刘备的扩张并希望阻止蜀国崛起时也面临困境。魏国在东南战线上被吴国拖累太深，无法设法扭转局面并重新保持平衡。如果它忽视吴国的活动，其霸权地位可能不复存在。然而，首先对付吴国这个更迫在眉睫的威胁，意味着刘备和他的蜀国可以有更多的空间和时间去运作，并在以后挑战魏国的权力</a:t>
            </a:r>
            <a:r>
              <a:rPr lang="en-US" altLang="zh-CN" dirty="0">
                <a:sym typeface="Wingdings" panose="05000000000000000000" pitchFamily="2" charset="2"/>
              </a:rPr>
              <a:t>——</a:t>
            </a:r>
            <a:r>
              <a:rPr lang="zh-CN" altLang="en-US" dirty="0">
                <a:sym typeface="Wingdings" panose="05000000000000000000" pitchFamily="2" charset="2"/>
              </a:rPr>
              <a:t>从而不受制约地发起挑战。</a:t>
            </a:r>
            <a:endParaRPr lang="en-US" altLang="zh-CN" dirty="0">
              <a:sym typeface="Wingdings" panose="05000000000000000000" pitchFamily="2" charset="2"/>
            </a:endParaRPr>
          </a:p>
          <a:p>
            <a:pPr marL="628650" lvl="1" indent="-171450">
              <a:buFont typeface="Arial" panose="020B0604020202020204" pitchFamily="34" charset="0"/>
              <a:buChar char="•"/>
            </a:pPr>
            <a:endParaRPr lang="en-US"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备注：张鲁、马腾、士燮（</a:t>
            </a:r>
            <a:r>
              <a:rPr lang="en-US" altLang="zh-CN" dirty="0" err="1">
                <a:sym typeface="Wingdings" panose="05000000000000000000" pitchFamily="2" charset="2"/>
              </a:rPr>
              <a:t>xie</a:t>
            </a:r>
            <a:r>
              <a:rPr lang="en-US" altLang="zh-CN" dirty="0">
                <a:sym typeface="Wingdings" panose="05000000000000000000" pitchFamily="2" charset="2"/>
              </a:rPr>
              <a:t>,</a:t>
            </a:r>
            <a:r>
              <a:rPr lang="zh-CN" altLang="en-US" dirty="0">
                <a:sym typeface="Wingdings" panose="05000000000000000000" pitchFamily="2" charset="2"/>
              </a:rPr>
              <a:t>通谢）</a:t>
            </a:r>
            <a:endParaRPr lang="en-US" dirty="0">
              <a:sym typeface="Wingdings" panose="05000000000000000000" pitchFamily="2" charset="2"/>
            </a:endParaRPr>
          </a:p>
        </p:txBody>
      </p:sp>
      <p:sp>
        <p:nvSpPr>
          <p:cNvPr id="4" name="Slide Number Placeholder 3">
            <a:extLst>
              <a:ext uri="{FF2B5EF4-FFF2-40B4-BE49-F238E27FC236}">
                <a16:creationId xmlns:a16="http://schemas.microsoft.com/office/drawing/2014/main" id="{C2D3B4A7-C79B-6BF4-C779-F5426FAF1AA3}"/>
              </a:ext>
            </a:extLst>
          </p:cNvPr>
          <p:cNvSpPr>
            <a:spLocks noGrp="1"/>
          </p:cNvSpPr>
          <p:nvPr>
            <p:ph type="sldNum" sz="quarter" idx="5"/>
          </p:nvPr>
        </p:nvSpPr>
        <p:spPr/>
        <p:txBody>
          <a:bodyPr/>
          <a:lstStyle/>
          <a:p>
            <a:fld id="{F319C9EA-55DA-48BA-8012-4065135C9D08}" type="slidenum">
              <a:rPr lang="en-US" smtClean="0"/>
              <a:t>7</a:t>
            </a:fld>
            <a:endParaRPr lang="en-US"/>
          </a:p>
        </p:txBody>
      </p:sp>
    </p:spTree>
    <p:extLst>
      <p:ext uri="{BB962C8B-B14F-4D97-AF65-F5344CB8AC3E}">
        <p14:creationId xmlns:p14="http://schemas.microsoft.com/office/powerpoint/2010/main" val="269270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F1E83-74CE-ADEC-ACA9-FE3A17A85B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FAFF0-ADA0-A77D-F6B2-4C0C3AF81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E769B-6DE0-A84E-2FBD-5FC4F81242B9}"/>
              </a:ext>
            </a:extLst>
          </p:cNvPr>
          <p:cNvSpPr>
            <a:spLocks noGrp="1"/>
          </p:cNvSpPr>
          <p:nvPr>
            <p:ph type="body" idx="1"/>
          </p:nvPr>
        </p:nvSpPr>
        <p:spPr/>
        <p:txBody>
          <a:bodyPr/>
          <a:lstStyle/>
          <a:p>
            <a:r>
              <a:rPr lang="zh-CN" altLang="en-US" dirty="0"/>
              <a:t>分析的时代在魏蜀吴三分天下之前的大约</a:t>
            </a:r>
            <a:r>
              <a:rPr lang="en-US" altLang="zh-CN" dirty="0"/>
              <a:t>210</a:t>
            </a:r>
            <a:r>
              <a:rPr lang="zh-CN" altLang="en-US" dirty="0"/>
              <a:t>年间（</a:t>
            </a:r>
            <a:r>
              <a:rPr lang="zh-CN" altLang="en-US" b="0" i="0" dirty="0">
                <a:solidFill>
                  <a:srgbClr val="EA4335"/>
                </a:solidFill>
                <a:effectLst/>
                <a:highlight>
                  <a:srgbClr val="FFFFFF"/>
                </a:highlight>
                <a:latin typeface="Roboto" panose="02000000000000000000" pitchFamily="2" charset="0"/>
              </a:rPr>
              <a:t>三国</a:t>
            </a:r>
            <a:r>
              <a:rPr lang="zh-CN" altLang="en-US" b="0" i="0" dirty="0">
                <a:solidFill>
                  <a:srgbClr val="4D5156"/>
                </a:solidFill>
                <a:effectLst/>
                <a:highlight>
                  <a:srgbClr val="FFFFFF"/>
                </a:highlight>
                <a:latin typeface="Roboto" panose="02000000000000000000" pitchFamily="2" charset="0"/>
              </a:rPr>
              <a:t>（狭义</a:t>
            </a:r>
            <a:r>
              <a:rPr lang="en-US" altLang="zh-CN" b="0" i="0" dirty="0">
                <a:solidFill>
                  <a:srgbClr val="4D5156"/>
                </a:solidFill>
                <a:effectLst/>
                <a:highlight>
                  <a:srgbClr val="FFFFFF"/>
                </a:highlight>
                <a:latin typeface="Roboto" panose="02000000000000000000" pitchFamily="2" charset="0"/>
              </a:rPr>
              <a:t>220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年，广义</a:t>
            </a:r>
            <a:r>
              <a:rPr lang="en-US" altLang="zh-CN" b="0" i="0" dirty="0">
                <a:solidFill>
                  <a:srgbClr val="4D5156"/>
                </a:solidFill>
                <a:effectLst/>
                <a:highlight>
                  <a:srgbClr val="FFFFFF"/>
                </a:highlight>
                <a:latin typeface="Roboto" panose="02000000000000000000" pitchFamily="2" charset="0"/>
              </a:rPr>
              <a:t>184</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190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208</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年）是中国历史一段三个国家并立的</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en-US" altLang="zh-CN" b="0" i="0" dirty="0">
                <a:solidFill>
                  <a:srgbClr val="4D5156"/>
                </a:solidFill>
                <a:effectLst/>
                <a:highlight>
                  <a:srgbClr val="FFFFFF"/>
                </a:highlight>
                <a:latin typeface="Roboto" panose="02000000000000000000" pitchFamily="2" charset="0"/>
              </a:rPr>
              <a:t>237</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—238</a:t>
            </a:r>
            <a:r>
              <a:rPr lang="zh-CN" altLang="en-US" b="0" i="0" dirty="0">
                <a:solidFill>
                  <a:srgbClr val="4D5156"/>
                </a:solidFill>
                <a:effectLst/>
                <a:highlight>
                  <a:srgbClr val="FFFFFF"/>
                </a:highlight>
                <a:latin typeface="Roboto" panose="02000000000000000000" pitchFamily="2" charset="0"/>
              </a:rPr>
              <a:t>年为四个国家并立</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zh-CN" altLang="en-US" dirty="0"/>
              <a:t>）</a:t>
            </a:r>
            <a:endParaRPr lang="en-US" altLang="zh-CN" dirty="0"/>
          </a:p>
          <a:p>
            <a:pPr marL="171450" indent="-171450">
              <a:buFont typeface="Arial" panose="020B0604020202020204" pitchFamily="34" charset="0"/>
              <a:buChar char="•"/>
            </a:pPr>
            <a:r>
              <a:rPr lang="zh-CN" altLang="en-US" dirty="0"/>
              <a:t>魏（美），吴（俄），蜀（大陆），益州（台湾）</a:t>
            </a:r>
            <a:endParaRPr lang="en-US" altLang="zh-CN" dirty="0"/>
          </a:p>
          <a:p>
            <a:pPr marL="628650" lvl="1" indent="-171450">
              <a:buFont typeface="Arial" panose="020B0604020202020204" pitchFamily="34" charset="0"/>
              <a:buChar char="•"/>
            </a:pPr>
            <a:r>
              <a:rPr lang="zh-CN" altLang="en-US" dirty="0"/>
              <a:t>刘璋、刘备本是一家，同宗同源</a:t>
            </a:r>
            <a:endParaRPr lang="en-US" altLang="zh-CN" dirty="0"/>
          </a:p>
          <a:p>
            <a:pPr marL="628650" lvl="1" indent="-171450">
              <a:buFont typeface="Arial" panose="020B0604020202020204" pitchFamily="34" charset="0"/>
              <a:buChar char="•"/>
            </a:pPr>
            <a:r>
              <a:rPr lang="zh-CN" altLang="en-US" dirty="0"/>
              <a:t>益州内部：东州派（外省人）和益州派（本省人）</a:t>
            </a:r>
            <a:r>
              <a:rPr lang="en-US" altLang="zh-CN" dirty="0">
                <a:sym typeface="Wingdings" panose="05000000000000000000" pitchFamily="2" charset="2"/>
              </a:rPr>
              <a:t> </a:t>
            </a:r>
            <a:r>
              <a:rPr lang="zh-CN" altLang="en-US" dirty="0">
                <a:sym typeface="Wingdings" panose="05000000000000000000" pitchFamily="2" charset="2"/>
              </a:rPr>
              <a:t>曾有人提出了“一国两制”方案，及保持现状</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魏吴之争（冷战）</a:t>
            </a:r>
            <a:r>
              <a:rPr lang="en-US" altLang="zh-CN" dirty="0">
                <a:sym typeface="Wingdings" panose="05000000000000000000" pitchFamily="2" charset="2"/>
              </a:rPr>
              <a:t> </a:t>
            </a:r>
            <a:r>
              <a:rPr lang="zh-CN" altLang="en-US" dirty="0">
                <a:sym typeface="Wingdings" panose="05000000000000000000" pitchFamily="2" charset="2"/>
              </a:rPr>
              <a:t>吴寻求蜀的帮助</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刘备并不希望和曹操发生战争（正如中美的关系），但曹操对刘备的逐渐壮大存有戒心</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益州困境：</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蜀：想统一益州，但统一的过程不仅耗费军力财力，而且有损于刘备施仁政、德政的形象 </a:t>
            </a:r>
            <a:r>
              <a:rPr lang="en-US" altLang="zh-CN" dirty="0">
                <a:sym typeface="Wingdings" panose="05000000000000000000" pitchFamily="2" charset="2"/>
              </a:rPr>
              <a:t></a:t>
            </a:r>
            <a:r>
              <a:rPr lang="zh-CN" altLang="en-US" dirty="0">
                <a:sym typeface="Wingdings" panose="05000000000000000000" pitchFamily="2" charset="2"/>
              </a:rPr>
              <a:t>影响软实力</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但如果他满足于现状，不扩张，蜀国又有可能失去三大强国之一的地位，从而有可能阻碍其崛起。</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益州：刘璋和他的益州也面临一个困境，因为与刘备闹翻不仅会导致其领地附近军事冲突加剧，而且他的政治和经济回旋空间也会缩小，更有可能被刘备的军队强行统一，占领整个西南地区。</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然而，维持现状只会让刘备更加强大，因为包括益州精英在内的许多人通过互动与刘备建立更紧密的联系。维持现状会降低人们对刘备野心的警惕，并可能壮大潜在的威胁。</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魏：魏国作为霸主，在目睹刘备的扩张并希望阻止蜀国崛起时也面临困境。魏国在东南战线上被吴国拖累太深，无法设法扭转局面并重新保持平衡。如果它忽视吴国的活动，其霸权地位可能不复存在。然而，首先对付吴国这个更迫在眉睫的威胁，意味着刘备和他的蜀国可以有更多的空间和时间去运作，并在以后挑战魏国的权力</a:t>
            </a:r>
            <a:r>
              <a:rPr lang="en-US" altLang="zh-CN" dirty="0">
                <a:sym typeface="Wingdings" panose="05000000000000000000" pitchFamily="2" charset="2"/>
              </a:rPr>
              <a:t>——</a:t>
            </a:r>
            <a:r>
              <a:rPr lang="zh-CN" altLang="en-US" dirty="0">
                <a:sym typeface="Wingdings" panose="05000000000000000000" pitchFamily="2" charset="2"/>
              </a:rPr>
              <a:t>从而不受制约地发起挑战。</a:t>
            </a:r>
            <a:endParaRPr lang="en-US" altLang="zh-CN" dirty="0">
              <a:sym typeface="Wingdings" panose="05000000000000000000" pitchFamily="2" charset="2"/>
            </a:endParaRPr>
          </a:p>
          <a:p>
            <a:pPr marL="628650" lvl="1" indent="-171450">
              <a:buFont typeface="Arial" panose="020B0604020202020204" pitchFamily="34" charset="0"/>
              <a:buChar char="•"/>
            </a:pPr>
            <a:endParaRPr lang="en-US"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备注：张鲁、马腾、士燮（</a:t>
            </a:r>
            <a:r>
              <a:rPr lang="en-US" altLang="zh-CN" dirty="0" err="1">
                <a:sym typeface="Wingdings" panose="05000000000000000000" pitchFamily="2" charset="2"/>
              </a:rPr>
              <a:t>xie</a:t>
            </a:r>
            <a:r>
              <a:rPr lang="en-US" altLang="zh-CN" dirty="0">
                <a:sym typeface="Wingdings" panose="05000000000000000000" pitchFamily="2" charset="2"/>
              </a:rPr>
              <a:t>,</a:t>
            </a:r>
            <a:r>
              <a:rPr lang="zh-CN" altLang="en-US" dirty="0">
                <a:sym typeface="Wingdings" panose="05000000000000000000" pitchFamily="2" charset="2"/>
              </a:rPr>
              <a:t>通谢）</a:t>
            </a:r>
            <a:endParaRPr lang="en-US" dirty="0">
              <a:sym typeface="Wingdings" panose="05000000000000000000" pitchFamily="2" charset="2"/>
            </a:endParaRPr>
          </a:p>
        </p:txBody>
      </p:sp>
      <p:sp>
        <p:nvSpPr>
          <p:cNvPr id="4" name="Slide Number Placeholder 3">
            <a:extLst>
              <a:ext uri="{FF2B5EF4-FFF2-40B4-BE49-F238E27FC236}">
                <a16:creationId xmlns:a16="http://schemas.microsoft.com/office/drawing/2014/main" id="{35D7BC82-5C86-31CB-F009-7EE180E8E6D9}"/>
              </a:ext>
            </a:extLst>
          </p:cNvPr>
          <p:cNvSpPr>
            <a:spLocks noGrp="1"/>
          </p:cNvSpPr>
          <p:nvPr>
            <p:ph type="sldNum" sz="quarter" idx="5"/>
          </p:nvPr>
        </p:nvSpPr>
        <p:spPr/>
        <p:txBody>
          <a:bodyPr/>
          <a:lstStyle/>
          <a:p>
            <a:fld id="{F319C9EA-55DA-48BA-8012-4065135C9D08}" type="slidenum">
              <a:rPr lang="en-US" smtClean="0"/>
              <a:t>8</a:t>
            </a:fld>
            <a:endParaRPr lang="en-US"/>
          </a:p>
        </p:txBody>
      </p:sp>
    </p:spTree>
    <p:extLst>
      <p:ext uri="{BB962C8B-B14F-4D97-AF65-F5344CB8AC3E}">
        <p14:creationId xmlns:p14="http://schemas.microsoft.com/office/powerpoint/2010/main" val="372465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5ADD-CB71-6E25-988A-043EEF563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1DBE3-41D3-D6C7-4BC1-9691BD507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72D73-4841-B6EA-8503-5F8CEC22E8EF}"/>
              </a:ext>
            </a:extLst>
          </p:cNvPr>
          <p:cNvSpPr>
            <a:spLocks noGrp="1"/>
          </p:cNvSpPr>
          <p:nvPr>
            <p:ph type="body" idx="1"/>
          </p:nvPr>
        </p:nvSpPr>
        <p:spPr/>
        <p:txBody>
          <a:bodyPr/>
          <a:lstStyle/>
          <a:p>
            <a:r>
              <a:rPr lang="zh-CN" altLang="en-US" dirty="0"/>
              <a:t>分析的时代在魏蜀吴三分天下之前的大约</a:t>
            </a:r>
            <a:r>
              <a:rPr lang="en-US" altLang="zh-CN" dirty="0"/>
              <a:t>210</a:t>
            </a:r>
            <a:r>
              <a:rPr lang="zh-CN" altLang="en-US" dirty="0"/>
              <a:t>年间（</a:t>
            </a:r>
            <a:r>
              <a:rPr lang="zh-CN" altLang="en-US" b="0" i="0" dirty="0">
                <a:solidFill>
                  <a:srgbClr val="EA4335"/>
                </a:solidFill>
                <a:effectLst/>
                <a:highlight>
                  <a:srgbClr val="FFFFFF"/>
                </a:highlight>
                <a:latin typeface="Roboto" panose="02000000000000000000" pitchFamily="2" charset="0"/>
              </a:rPr>
              <a:t>三国</a:t>
            </a:r>
            <a:r>
              <a:rPr lang="zh-CN" altLang="en-US" b="0" i="0" dirty="0">
                <a:solidFill>
                  <a:srgbClr val="4D5156"/>
                </a:solidFill>
                <a:effectLst/>
                <a:highlight>
                  <a:srgbClr val="FFFFFF"/>
                </a:highlight>
                <a:latin typeface="Roboto" panose="02000000000000000000" pitchFamily="2" charset="0"/>
              </a:rPr>
              <a:t>（狭义</a:t>
            </a:r>
            <a:r>
              <a:rPr lang="en-US" altLang="zh-CN" b="0" i="0" dirty="0">
                <a:solidFill>
                  <a:srgbClr val="4D5156"/>
                </a:solidFill>
                <a:effectLst/>
                <a:highlight>
                  <a:srgbClr val="FFFFFF"/>
                </a:highlight>
                <a:latin typeface="Roboto" panose="02000000000000000000" pitchFamily="2" charset="0"/>
              </a:rPr>
              <a:t>220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年，广义</a:t>
            </a:r>
            <a:r>
              <a:rPr lang="en-US" altLang="zh-CN" b="0" i="0" dirty="0">
                <a:solidFill>
                  <a:srgbClr val="4D5156"/>
                </a:solidFill>
                <a:effectLst/>
                <a:highlight>
                  <a:srgbClr val="FFFFFF"/>
                </a:highlight>
                <a:latin typeface="Roboto" panose="02000000000000000000" pitchFamily="2" charset="0"/>
              </a:rPr>
              <a:t>184</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190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208</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年）是中国历史一段三个国家并立的</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en-US" altLang="zh-CN" b="0" i="0" dirty="0">
                <a:solidFill>
                  <a:srgbClr val="4D5156"/>
                </a:solidFill>
                <a:effectLst/>
                <a:highlight>
                  <a:srgbClr val="FFFFFF"/>
                </a:highlight>
                <a:latin typeface="Roboto" panose="02000000000000000000" pitchFamily="2" charset="0"/>
              </a:rPr>
              <a:t>237</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—238</a:t>
            </a:r>
            <a:r>
              <a:rPr lang="zh-CN" altLang="en-US" b="0" i="0" dirty="0">
                <a:solidFill>
                  <a:srgbClr val="4D5156"/>
                </a:solidFill>
                <a:effectLst/>
                <a:highlight>
                  <a:srgbClr val="FFFFFF"/>
                </a:highlight>
                <a:latin typeface="Roboto" panose="02000000000000000000" pitchFamily="2" charset="0"/>
              </a:rPr>
              <a:t>年为四个国家并立</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zh-CN" altLang="en-US" dirty="0"/>
              <a:t>）</a:t>
            </a:r>
            <a:endParaRPr lang="en-US" altLang="zh-CN" dirty="0"/>
          </a:p>
          <a:p>
            <a:pPr marL="171450" indent="-171450">
              <a:buFont typeface="Arial" panose="020B0604020202020204" pitchFamily="34" charset="0"/>
              <a:buChar char="•"/>
            </a:pPr>
            <a:r>
              <a:rPr lang="zh-CN" altLang="en-US" dirty="0"/>
              <a:t>魏（美），吴（俄），蜀（大陆），益州（台湾）</a:t>
            </a:r>
            <a:endParaRPr lang="en-US" altLang="zh-CN" dirty="0"/>
          </a:p>
          <a:p>
            <a:pPr marL="628650" lvl="1" indent="-171450">
              <a:buFont typeface="Arial" panose="020B0604020202020204" pitchFamily="34" charset="0"/>
              <a:buChar char="•"/>
            </a:pPr>
            <a:r>
              <a:rPr lang="zh-CN" altLang="en-US" dirty="0"/>
              <a:t>刘璋、刘备本是一家，同宗同源</a:t>
            </a:r>
            <a:endParaRPr lang="en-US" altLang="zh-CN" dirty="0"/>
          </a:p>
          <a:p>
            <a:pPr marL="628650" lvl="1" indent="-171450">
              <a:buFont typeface="Arial" panose="020B0604020202020204" pitchFamily="34" charset="0"/>
              <a:buChar char="•"/>
            </a:pPr>
            <a:r>
              <a:rPr lang="zh-CN" altLang="en-US" dirty="0"/>
              <a:t>益州内部：东州派（外省人）和益州派（本省人）</a:t>
            </a:r>
            <a:r>
              <a:rPr lang="en-US" altLang="zh-CN" dirty="0">
                <a:sym typeface="Wingdings" panose="05000000000000000000" pitchFamily="2" charset="2"/>
              </a:rPr>
              <a:t> </a:t>
            </a:r>
            <a:r>
              <a:rPr lang="zh-CN" altLang="en-US" dirty="0">
                <a:sym typeface="Wingdings" panose="05000000000000000000" pitchFamily="2" charset="2"/>
              </a:rPr>
              <a:t>曾有人提出了“一国两制”方案，及保持现状</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魏吴之争（冷战）</a:t>
            </a:r>
            <a:r>
              <a:rPr lang="en-US" altLang="zh-CN" dirty="0">
                <a:sym typeface="Wingdings" panose="05000000000000000000" pitchFamily="2" charset="2"/>
              </a:rPr>
              <a:t> </a:t>
            </a:r>
            <a:r>
              <a:rPr lang="zh-CN" altLang="en-US" dirty="0">
                <a:sym typeface="Wingdings" panose="05000000000000000000" pitchFamily="2" charset="2"/>
              </a:rPr>
              <a:t>吴寻求蜀的帮助</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刘备并不希望和曹操发生战争（正如中美的关系），但曹操对刘备的逐渐壮大存有戒心</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益州困境：</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蜀：想统一益州，但统一的过程不仅耗费军力财力，而且有损于刘备施仁政、德政的形象 </a:t>
            </a:r>
            <a:r>
              <a:rPr lang="en-US" altLang="zh-CN" dirty="0">
                <a:sym typeface="Wingdings" panose="05000000000000000000" pitchFamily="2" charset="2"/>
              </a:rPr>
              <a:t></a:t>
            </a:r>
            <a:r>
              <a:rPr lang="zh-CN" altLang="en-US" dirty="0">
                <a:sym typeface="Wingdings" panose="05000000000000000000" pitchFamily="2" charset="2"/>
              </a:rPr>
              <a:t>影响软实力</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但如果他满足于现状，不扩张，蜀国又有可能失去三大强国之一的地位，从而有可能阻碍其崛起。</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益州：刘璋和他的益州也面临一个困境，因为与刘备闹翻不仅会导致其领地附近军事冲突加剧，而且他的政治和经济回旋空间也会缩小，更有可能被刘备的军队强行统一，占领整个西南地区。</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然而，维持现状只会让刘备更加强大，因为包括益州精英在内的许多人通过互动与刘备建立更紧密的联系。维持现状会降低人们对刘备野心的警惕，并可能壮大潜在的威胁。</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魏：魏国作为霸主，在目睹刘备的扩张并希望阻止蜀国崛起时也面临困境。魏国在东南战线上被吴国拖累太深，无法设法扭转局面并重新保持平衡。如果它忽视吴国的活动，其霸权地位可能不复存在。然而，首先对付吴国这个更迫在眉睫的威胁，意味着刘备和他的蜀国可以有更多的空间和时间去运作，并在以后挑战魏国的权力</a:t>
            </a:r>
            <a:r>
              <a:rPr lang="en-US" altLang="zh-CN" dirty="0">
                <a:sym typeface="Wingdings" panose="05000000000000000000" pitchFamily="2" charset="2"/>
              </a:rPr>
              <a:t>——</a:t>
            </a:r>
            <a:r>
              <a:rPr lang="zh-CN" altLang="en-US" dirty="0">
                <a:sym typeface="Wingdings" panose="05000000000000000000" pitchFamily="2" charset="2"/>
              </a:rPr>
              <a:t>从而不受制约地发起挑战。</a:t>
            </a:r>
            <a:endParaRPr lang="en-US" altLang="zh-CN" dirty="0">
              <a:sym typeface="Wingdings" panose="05000000000000000000" pitchFamily="2" charset="2"/>
            </a:endParaRPr>
          </a:p>
          <a:p>
            <a:pPr marL="628650" lvl="1" indent="-171450">
              <a:buFont typeface="Arial" panose="020B0604020202020204" pitchFamily="34" charset="0"/>
              <a:buChar char="•"/>
            </a:pPr>
            <a:endParaRPr lang="en-US"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备注：张鲁、马腾、士燮（</a:t>
            </a:r>
            <a:r>
              <a:rPr lang="en-US" altLang="zh-CN" dirty="0" err="1">
                <a:sym typeface="Wingdings" panose="05000000000000000000" pitchFamily="2" charset="2"/>
              </a:rPr>
              <a:t>xie</a:t>
            </a:r>
            <a:r>
              <a:rPr lang="en-US" altLang="zh-CN" dirty="0">
                <a:sym typeface="Wingdings" panose="05000000000000000000" pitchFamily="2" charset="2"/>
              </a:rPr>
              <a:t>,</a:t>
            </a:r>
            <a:r>
              <a:rPr lang="zh-CN" altLang="en-US" dirty="0">
                <a:sym typeface="Wingdings" panose="05000000000000000000" pitchFamily="2" charset="2"/>
              </a:rPr>
              <a:t>通谢）</a:t>
            </a:r>
            <a:endParaRPr lang="en-US" dirty="0">
              <a:sym typeface="Wingdings" panose="05000000000000000000" pitchFamily="2" charset="2"/>
            </a:endParaRPr>
          </a:p>
        </p:txBody>
      </p:sp>
      <p:sp>
        <p:nvSpPr>
          <p:cNvPr id="4" name="Slide Number Placeholder 3">
            <a:extLst>
              <a:ext uri="{FF2B5EF4-FFF2-40B4-BE49-F238E27FC236}">
                <a16:creationId xmlns:a16="http://schemas.microsoft.com/office/drawing/2014/main" id="{9905F65D-2152-7377-C2A0-250FFFECA27B}"/>
              </a:ext>
            </a:extLst>
          </p:cNvPr>
          <p:cNvSpPr>
            <a:spLocks noGrp="1"/>
          </p:cNvSpPr>
          <p:nvPr>
            <p:ph type="sldNum" sz="quarter" idx="5"/>
          </p:nvPr>
        </p:nvSpPr>
        <p:spPr/>
        <p:txBody>
          <a:bodyPr/>
          <a:lstStyle/>
          <a:p>
            <a:fld id="{F319C9EA-55DA-48BA-8012-4065135C9D08}" type="slidenum">
              <a:rPr lang="en-US" smtClean="0"/>
              <a:t>9</a:t>
            </a:fld>
            <a:endParaRPr lang="en-US"/>
          </a:p>
        </p:txBody>
      </p:sp>
    </p:spTree>
    <p:extLst>
      <p:ext uri="{BB962C8B-B14F-4D97-AF65-F5344CB8AC3E}">
        <p14:creationId xmlns:p14="http://schemas.microsoft.com/office/powerpoint/2010/main" val="410939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9919B-2CE5-F065-B2AE-49138858C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1E4B8-63BF-D5FC-EA4C-A1F95660B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BE1CB4-196D-820B-B310-96A9113838CB}"/>
              </a:ext>
            </a:extLst>
          </p:cNvPr>
          <p:cNvSpPr>
            <a:spLocks noGrp="1"/>
          </p:cNvSpPr>
          <p:nvPr>
            <p:ph type="body" idx="1"/>
          </p:nvPr>
        </p:nvSpPr>
        <p:spPr/>
        <p:txBody>
          <a:bodyPr/>
          <a:lstStyle/>
          <a:p>
            <a:r>
              <a:rPr lang="zh-CN" altLang="en-US" dirty="0"/>
              <a:t>分析的时代在魏蜀吴三分天下之前的大约</a:t>
            </a:r>
            <a:r>
              <a:rPr lang="en-US" altLang="zh-CN" dirty="0"/>
              <a:t>210</a:t>
            </a:r>
            <a:r>
              <a:rPr lang="zh-CN" altLang="en-US" dirty="0"/>
              <a:t>年间（</a:t>
            </a:r>
            <a:r>
              <a:rPr lang="zh-CN" altLang="en-US" b="0" i="0" dirty="0">
                <a:solidFill>
                  <a:srgbClr val="EA4335"/>
                </a:solidFill>
                <a:effectLst/>
                <a:highlight>
                  <a:srgbClr val="FFFFFF"/>
                </a:highlight>
                <a:latin typeface="Roboto" panose="02000000000000000000" pitchFamily="2" charset="0"/>
              </a:rPr>
              <a:t>三国</a:t>
            </a:r>
            <a:r>
              <a:rPr lang="zh-CN" altLang="en-US" b="0" i="0" dirty="0">
                <a:solidFill>
                  <a:srgbClr val="4D5156"/>
                </a:solidFill>
                <a:effectLst/>
                <a:highlight>
                  <a:srgbClr val="FFFFFF"/>
                </a:highlight>
                <a:latin typeface="Roboto" panose="02000000000000000000" pitchFamily="2" charset="0"/>
              </a:rPr>
              <a:t>（狭义</a:t>
            </a:r>
            <a:r>
              <a:rPr lang="en-US" altLang="zh-CN" b="0" i="0" dirty="0">
                <a:solidFill>
                  <a:srgbClr val="4D5156"/>
                </a:solidFill>
                <a:effectLst/>
                <a:highlight>
                  <a:srgbClr val="FFFFFF"/>
                </a:highlight>
                <a:latin typeface="Roboto" panose="02000000000000000000" pitchFamily="2" charset="0"/>
              </a:rPr>
              <a:t>220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年，广义</a:t>
            </a:r>
            <a:r>
              <a:rPr lang="en-US" altLang="zh-CN" b="0" i="0" dirty="0">
                <a:solidFill>
                  <a:srgbClr val="4D5156"/>
                </a:solidFill>
                <a:effectLst/>
                <a:highlight>
                  <a:srgbClr val="FFFFFF"/>
                </a:highlight>
                <a:latin typeface="Roboto" panose="02000000000000000000" pitchFamily="2" charset="0"/>
              </a:rPr>
              <a:t>184</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190</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208</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—280</a:t>
            </a:r>
            <a:r>
              <a:rPr lang="zh-CN" altLang="en-US" b="0" i="0" dirty="0">
                <a:solidFill>
                  <a:srgbClr val="4D5156"/>
                </a:solidFill>
                <a:effectLst/>
                <a:highlight>
                  <a:srgbClr val="FFFFFF"/>
                </a:highlight>
                <a:latin typeface="Roboto" panose="02000000000000000000" pitchFamily="2" charset="0"/>
              </a:rPr>
              <a:t>年）是中国历史一段三个国家并立的</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en-US" altLang="zh-CN" b="0" i="0" dirty="0">
                <a:solidFill>
                  <a:srgbClr val="4D5156"/>
                </a:solidFill>
                <a:effectLst/>
                <a:highlight>
                  <a:srgbClr val="FFFFFF"/>
                </a:highlight>
                <a:latin typeface="Roboto" panose="02000000000000000000" pitchFamily="2" charset="0"/>
              </a:rPr>
              <a:t>237</a:t>
            </a:r>
            <a:r>
              <a:rPr lang="zh-CN" altLang="en-US" b="0" i="0" dirty="0">
                <a:solidFill>
                  <a:srgbClr val="4D5156"/>
                </a:solidFill>
                <a:effectLst/>
                <a:highlight>
                  <a:srgbClr val="FFFFFF"/>
                </a:highlight>
                <a:latin typeface="Roboto" panose="02000000000000000000" pitchFamily="2" charset="0"/>
              </a:rPr>
              <a:t>年</a:t>
            </a:r>
            <a:r>
              <a:rPr lang="en-US" altLang="zh-CN" b="0" i="0" dirty="0">
                <a:solidFill>
                  <a:srgbClr val="4D5156"/>
                </a:solidFill>
                <a:effectLst/>
                <a:highlight>
                  <a:srgbClr val="FFFFFF"/>
                </a:highlight>
                <a:latin typeface="Roboto" panose="02000000000000000000" pitchFamily="2" charset="0"/>
              </a:rPr>
              <a:t>—238</a:t>
            </a:r>
            <a:r>
              <a:rPr lang="zh-CN" altLang="en-US" b="0" i="0" dirty="0">
                <a:solidFill>
                  <a:srgbClr val="4D5156"/>
                </a:solidFill>
                <a:effectLst/>
                <a:highlight>
                  <a:srgbClr val="FFFFFF"/>
                </a:highlight>
                <a:latin typeface="Roboto" panose="02000000000000000000" pitchFamily="2" charset="0"/>
              </a:rPr>
              <a:t>年为四个国家并立</a:t>
            </a:r>
            <a:r>
              <a:rPr lang="zh-CN" altLang="en-US" b="0" i="0" dirty="0">
                <a:solidFill>
                  <a:srgbClr val="EA4335"/>
                </a:solidFill>
                <a:effectLst/>
                <a:highlight>
                  <a:srgbClr val="FFFFFF"/>
                </a:highlight>
                <a:latin typeface="Roboto" panose="02000000000000000000" pitchFamily="2" charset="0"/>
              </a:rPr>
              <a:t>时期</a:t>
            </a:r>
            <a:r>
              <a:rPr lang="zh-CN" altLang="en-US" b="0" i="0" dirty="0">
                <a:solidFill>
                  <a:srgbClr val="4D5156"/>
                </a:solidFill>
                <a:effectLst/>
                <a:highlight>
                  <a:srgbClr val="FFFFFF"/>
                </a:highlight>
                <a:latin typeface="Roboto" panose="02000000000000000000" pitchFamily="2" charset="0"/>
              </a:rPr>
              <a:t>）</a:t>
            </a:r>
            <a:r>
              <a:rPr lang="zh-CN" altLang="en-US" dirty="0"/>
              <a:t>）</a:t>
            </a:r>
            <a:endParaRPr lang="en-US" altLang="zh-CN" dirty="0"/>
          </a:p>
          <a:p>
            <a:pPr marL="171450" indent="-171450">
              <a:buFont typeface="Arial" panose="020B0604020202020204" pitchFamily="34" charset="0"/>
              <a:buChar char="•"/>
            </a:pPr>
            <a:r>
              <a:rPr lang="zh-CN" altLang="en-US" dirty="0"/>
              <a:t>魏（美），吴（俄），蜀（大陆），益州（台湾）</a:t>
            </a:r>
            <a:endParaRPr lang="en-US" altLang="zh-CN" dirty="0"/>
          </a:p>
          <a:p>
            <a:pPr marL="628650" lvl="1" indent="-171450">
              <a:buFont typeface="Arial" panose="020B0604020202020204" pitchFamily="34" charset="0"/>
              <a:buChar char="•"/>
            </a:pPr>
            <a:r>
              <a:rPr lang="zh-CN" altLang="en-US" dirty="0"/>
              <a:t>刘璋、刘备本是一家，同宗同源</a:t>
            </a:r>
            <a:endParaRPr lang="en-US" altLang="zh-CN" dirty="0"/>
          </a:p>
          <a:p>
            <a:pPr marL="628650" lvl="1" indent="-171450">
              <a:buFont typeface="Arial" panose="020B0604020202020204" pitchFamily="34" charset="0"/>
              <a:buChar char="•"/>
            </a:pPr>
            <a:r>
              <a:rPr lang="zh-CN" altLang="en-US" dirty="0"/>
              <a:t>益州内部：东州派（外省人）和益州派（本省人）</a:t>
            </a:r>
            <a:r>
              <a:rPr lang="en-US" altLang="zh-CN" dirty="0">
                <a:sym typeface="Wingdings" panose="05000000000000000000" pitchFamily="2" charset="2"/>
              </a:rPr>
              <a:t> </a:t>
            </a:r>
            <a:r>
              <a:rPr lang="zh-CN" altLang="en-US" dirty="0">
                <a:sym typeface="Wingdings" panose="05000000000000000000" pitchFamily="2" charset="2"/>
              </a:rPr>
              <a:t>曾有人提出了“一国两制”方案，及保持现状</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魏吴之争（冷战）</a:t>
            </a:r>
            <a:r>
              <a:rPr lang="en-US" altLang="zh-CN" dirty="0">
                <a:sym typeface="Wingdings" panose="05000000000000000000" pitchFamily="2" charset="2"/>
              </a:rPr>
              <a:t> </a:t>
            </a:r>
            <a:r>
              <a:rPr lang="zh-CN" altLang="en-US" dirty="0">
                <a:sym typeface="Wingdings" panose="05000000000000000000" pitchFamily="2" charset="2"/>
              </a:rPr>
              <a:t>吴寻求蜀的帮助</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刘备并不希望和曹操发生战争（正如中美的关系），但曹操对刘备的逐渐壮大存有戒心</a:t>
            </a:r>
            <a:endParaRPr lang="en-US" altLang="zh-CN" dirty="0">
              <a:sym typeface="Wingdings" panose="05000000000000000000" pitchFamily="2" charset="2"/>
            </a:endParaRPr>
          </a:p>
          <a:p>
            <a:pPr marL="171450" lvl="0" indent="-171450">
              <a:buFont typeface="Arial" panose="020B0604020202020204" pitchFamily="34" charset="0"/>
              <a:buChar char="•"/>
            </a:pPr>
            <a:r>
              <a:rPr lang="zh-CN" altLang="en-US" dirty="0">
                <a:sym typeface="Wingdings" panose="05000000000000000000" pitchFamily="2" charset="2"/>
              </a:rPr>
              <a:t>益州困境：</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蜀：想统一益州，但统一的过程不仅耗费军力财力，而且有损于刘备施仁政、德政的形象 </a:t>
            </a:r>
            <a:r>
              <a:rPr lang="en-US" altLang="zh-CN" dirty="0">
                <a:sym typeface="Wingdings" panose="05000000000000000000" pitchFamily="2" charset="2"/>
              </a:rPr>
              <a:t></a:t>
            </a:r>
            <a:r>
              <a:rPr lang="zh-CN" altLang="en-US" dirty="0">
                <a:sym typeface="Wingdings" panose="05000000000000000000" pitchFamily="2" charset="2"/>
              </a:rPr>
              <a:t>影响软实力</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但如果他满足于现状，不扩张，蜀国又有可能失去三大强国之一的地位，从而有可能阻碍其崛起。</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益州：刘璋和他的益州也面临一个困境，因为与刘备闹翻不仅会导致其领地附近军事冲突加剧，而且他的政治和经济回旋空间也会缩小，更有可能被刘备的军队强行统一，占领整个西南地区。</a:t>
            </a:r>
            <a:endParaRPr lang="en-US" altLang="zh-CN" dirty="0">
              <a:sym typeface="Wingdings" panose="05000000000000000000" pitchFamily="2" charset="2"/>
            </a:endParaRPr>
          </a:p>
          <a:p>
            <a:pPr marL="1085850" lvl="2" indent="-171450">
              <a:buFont typeface="Arial" panose="020B0604020202020204" pitchFamily="34" charset="0"/>
              <a:buChar char="•"/>
            </a:pPr>
            <a:r>
              <a:rPr lang="zh-CN" altLang="en-US" dirty="0">
                <a:sym typeface="Wingdings" panose="05000000000000000000" pitchFamily="2" charset="2"/>
              </a:rPr>
              <a:t>然而，维持现状只会让刘备更加强大，因为包括益州精英在内的许多人通过互动与刘备建立更紧密的联系。维持现状会降低人们对刘备野心的警惕，并可能壮大潜在的威胁。</a:t>
            </a:r>
            <a:endParaRPr lang="en-US" altLang="zh-CN"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魏：魏国作为霸主，在目睹刘备的扩张并希望阻止蜀国崛起时也面临困境。魏国在东南战线上被吴国拖累太深，无法设法扭转局面并重新保持平衡。如果它忽视吴国的活动，其霸权地位可能不复存在。然而，首先对付吴国这个更迫在眉睫的威胁，意味着刘备和他的蜀国可以有更多的空间和时间去运作，并在以后挑战魏国的权力</a:t>
            </a:r>
            <a:r>
              <a:rPr lang="en-US" altLang="zh-CN" dirty="0">
                <a:sym typeface="Wingdings" panose="05000000000000000000" pitchFamily="2" charset="2"/>
              </a:rPr>
              <a:t>——</a:t>
            </a:r>
            <a:r>
              <a:rPr lang="zh-CN" altLang="en-US" dirty="0">
                <a:sym typeface="Wingdings" panose="05000000000000000000" pitchFamily="2" charset="2"/>
              </a:rPr>
              <a:t>从而不受制约地发起挑战。</a:t>
            </a:r>
            <a:endParaRPr lang="en-US" altLang="zh-CN" dirty="0">
              <a:sym typeface="Wingdings" panose="05000000000000000000" pitchFamily="2" charset="2"/>
            </a:endParaRPr>
          </a:p>
          <a:p>
            <a:pPr marL="628650" lvl="1" indent="-171450">
              <a:buFont typeface="Arial" panose="020B0604020202020204" pitchFamily="34" charset="0"/>
              <a:buChar char="•"/>
            </a:pPr>
            <a:endParaRPr lang="en-US" dirty="0">
              <a:sym typeface="Wingdings" panose="05000000000000000000" pitchFamily="2" charset="2"/>
            </a:endParaRPr>
          </a:p>
          <a:p>
            <a:pPr marL="628650" lvl="1" indent="-171450">
              <a:buFont typeface="Arial" panose="020B0604020202020204" pitchFamily="34" charset="0"/>
              <a:buChar char="•"/>
            </a:pPr>
            <a:r>
              <a:rPr lang="zh-CN" altLang="en-US" dirty="0">
                <a:sym typeface="Wingdings" panose="05000000000000000000" pitchFamily="2" charset="2"/>
              </a:rPr>
              <a:t>备注：张鲁、马腾、士燮（</a:t>
            </a:r>
            <a:r>
              <a:rPr lang="en-US" altLang="zh-CN" dirty="0" err="1">
                <a:sym typeface="Wingdings" panose="05000000000000000000" pitchFamily="2" charset="2"/>
              </a:rPr>
              <a:t>xie</a:t>
            </a:r>
            <a:r>
              <a:rPr lang="en-US" altLang="zh-CN" dirty="0">
                <a:sym typeface="Wingdings" panose="05000000000000000000" pitchFamily="2" charset="2"/>
              </a:rPr>
              <a:t>,</a:t>
            </a:r>
            <a:r>
              <a:rPr lang="zh-CN" altLang="en-US" dirty="0">
                <a:sym typeface="Wingdings" panose="05000000000000000000" pitchFamily="2" charset="2"/>
              </a:rPr>
              <a:t>通谢）</a:t>
            </a:r>
            <a:endParaRPr lang="en-US" dirty="0">
              <a:sym typeface="Wingdings" panose="05000000000000000000" pitchFamily="2" charset="2"/>
            </a:endParaRPr>
          </a:p>
        </p:txBody>
      </p:sp>
      <p:sp>
        <p:nvSpPr>
          <p:cNvPr id="4" name="Slide Number Placeholder 3">
            <a:extLst>
              <a:ext uri="{FF2B5EF4-FFF2-40B4-BE49-F238E27FC236}">
                <a16:creationId xmlns:a16="http://schemas.microsoft.com/office/drawing/2014/main" id="{D78C3046-9F7D-F40F-1F31-A3FCF81F22B9}"/>
              </a:ext>
            </a:extLst>
          </p:cNvPr>
          <p:cNvSpPr>
            <a:spLocks noGrp="1"/>
          </p:cNvSpPr>
          <p:nvPr>
            <p:ph type="sldNum" sz="quarter" idx="5"/>
          </p:nvPr>
        </p:nvSpPr>
        <p:spPr/>
        <p:txBody>
          <a:bodyPr/>
          <a:lstStyle/>
          <a:p>
            <a:fld id="{F319C9EA-55DA-48BA-8012-4065135C9D08}" type="slidenum">
              <a:rPr lang="en-US" smtClean="0"/>
              <a:t>10</a:t>
            </a:fld>
            <a:endParaRPr lang="en-US"/>
          </a:p>
        </p:txBody>
      </p:sp>
    </p:spTree>
    <p:extLst>
      <p:ext uri="{BB962C8B-B14F-4D97-AF65-F5344CB8AC3E}">
        <p14:creationId xmlns:p14="http://schemas.microsoft.com/office/powerpoint/2010/main" val="349460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5703-B4A2-3EFA-0D81-B0CBCCE0D5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403086-C45C-16E9-C145-E321226C86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8A9F12-6DBC-FC62-BF4D-30BEADB8A470}"/>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5" name="Footer Placeholder 4">
            <a:extLst>
              <a:ext uri="{FF2B5EF4-FFF2-40B4-BE49-F238E27FC236}">
                <a16:creationId xmlns:a16="http://schemas.microsoft.com/office/drawing/2014/main" id="{3A4BC942-09AF-1FD8-B1C8-065467AAE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A10C4D-3E9B-59EC-0785-AFFFFC64396A}"/>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4430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4C090-057F-90CA-3503-D627BEB799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F1BD6E-91B2-2710-885F-84E9FD9A39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70A06-60A0-37DC-B282-EBA4305E3722}"/>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5" name="Footer Placeholder 4">
            <a:extLst>
              <a:ext uri="{FF2B5EF4-FFF2-40B4-BE49-F238E27FC236}">
                <a16:creationId xmlns:a16="http://schemas.microsoft.com/office/drawing/2014/main" id="{F8E4975D-CB69-5A85-5209-584EB7AB3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4659F-54C7-B9D4-A32D-F7C890B4BF49}"/>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73413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1552F9-4383-FCE4-D737-C7A36F32B8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EF7245-766E-E74B-EC0E-D589A5E2B5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F6035-F04A-B6A3-C623-BBD3C48D6C9E}"/>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5" name="Footer Placeholder 4">
            <a:extLst>
              <a:ext uri="{FF2B5EF4-FFF2-40B4-BE49-F238E27FC236}">
                <a16:creationId xmlns:a16="http://schemas.microsoft.com/office/drawing/2014/main" id="{F96C1DA3-CF07-131D-F6C0-FDDD790A6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C346F6-3B28-9E11-EFE1-7F4B01EE72C9}"/>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3416691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EB5E-EFA6-BDF1-4E89-7707593D43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08F78-62C6-E4EC-E2C4-E622CC354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C5406-2D0A-1380-BF10-038FA192B423}"/>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5" name="Footer Placeholder 4">
            <a:extLst>
              <a:ext uri="{FF2B5EF4-FFF2-40B4-BE49-F238E27FC236}">
                <a16:creationId xmlns:a16="http://schemas.microsoft.com/office/drawing/2014/main" id="{DD3AAD3E-96CF-1AF9-8801-82FEC48E8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5741D-A35F-8202-4EA8-8D54BC38F44D}"/>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310603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A3B2-960C-77E4-7C46-9C42E308EB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3F2985-CD5B-F098-2E5E-8EF1DC592B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C1AC57-E92F-3BE3-24B7-189DB4E0F722}"/>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5" name="Footer Placeholder 4">
            <a:extLst>
              <a:ext uri="{FF2B5EF4-FFF2-40B4-BE49-F238E27FC236}">
                <a16:creationId xmlns:a16="http://schemas.microsoft.com/office/drawing/2014/main" id="{EED94368-92AE-D796-3592-CC86D51EE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CEA12-1F07-72D5-B8D3-C8D57583369B}"/>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223958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1228-483A-9234-519C-213C9B2E2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7D87B-49CC-0AD8-618D-7FB47939E8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7C74B6-DCA5-884C-AA22-461060F570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0BAB9D-39B4-1E0E-926B-2FEA87A61447}"/>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6" name="Footer Placeholder 5">
            <a:extLst>
              <a:ext uri="{FF2B5EF4-FFF2-40B4-BE49-F238E27FC236}">
                <a16:creationId xmlns:a16="http://schemas.microsoft.com/office/drawing/2014/main" id="{0AA26115-8CD4-1922-C3DA-8125311F54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362CD-B9D7-970E-19A1-A031721369D4}"/>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436297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A7F0-E0EB-1E77-9BA6-AB5EC14B42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BE4C0E-3F10-EB78-0277-5CD7FA7B8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512A69-2028-A78D-7780-C6D0EB68BE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E0B287-C29F-0F29-F49A-140CAF349F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09885F-691A-4171-C8D7-98D778B89A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5D172A-7E55-0797-CEB5-2C87F2B989BB}"/>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8" name="Footer Placeholder 7">
            <a:extLst>
              <a:ext uri="{FF2B5EF4-FFF2-40B4-BE49-F238E27FC236}">
                <a16:creationId xmlns:a16="http://schemas.microsoft.com/office/drawing/2014/main" id="{476AF609-60F9-66C9-7C70-E32BE2FB6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8F6AE3-115A-F5FA-7D41-D3760EB58936}"/>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132427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1F54D-6B5D-0D7A-0C02-920D5DE0D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07A000-79DB-A8E4-DFB6-1C668831DF19}"/>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4" name="Footer Placeholder 3">
            <a:extLst>
              <a:ext uri="{FF2B5EF4-FFF2-40B4-BE49-F238E27FC236}">
                <a16:creationId xmlns:a16="http://schemas.microsoft.com/office/drawing/2014/main" id="{0B6B215C-07A3-BBB4-0842-1357835830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A5AE7F-FFE6-77ED-4F2A-3608F7CCC16D}"/>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591994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B04C05-63C9-2CA1-76E0-5BAD5E0F77A0}"/>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3" name="Footer Placeholder 2">
            <a:extLst>
              <a:ext uri="{FF2B5EF4-FFF2-40B4-BE49-F238E27FC236}">
                <a16:creationId xmlns:a16="http://schemas.microsoft.com/office/drawing/2014/main" id="{883CDD60-5F60-A504-1560-ED1F03690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CD54FB-AA98-A4DA-F145-B0AE630AD98E}"/>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3623643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42A9-6DB4-B1F8-87BE-734168AB6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5347E4-FE17-2193-F903-E1F679A4DF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E8D4D6-F9A8-BD99-FDAA-C4EDC67EB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450AFB-0BF6-8BE4-800F-56234557FF54}"/>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6" name="Footer Placeholder 5">
            <a:extLst>
              <a:ext uri="{FF2B5EF4-FFF2-40B4-BE49-F238E27FC236}">
                <a16:creationId xmlns:a16="http://schemas.microsoft.com/office/drawing/2014/main" id="{55A5B598-7820-42C7-4171-71FD641A1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0DA49-4F22-691A-6E1D-C1BF12BB3BA5}"/>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1540327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CC07-52CC-2D1F-7F37-9BA43B13AA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35FE1F-1405-28AE-6CB5-0013B4F4A0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094AE4-1180-3C4F-F7B4-152D4FE4B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119A6-52CC-881C-E6CA-605F88BCD260}"/>
              </a:ext>
            </a:extLst>
          </p:cNvPr>
          <p:cNvSpPr>
            <a:spLocks noGrp="1"/>
          </p:cNvSpPr>
          <p:nvPr>
            <p:ph type="dt" sz="half" idx="10"/>
          </p:nvPr>
        </p:nvSpPr>
        <p:spPr/>
        <p:txBody>
          <a:bodyPr/>
          <a:lstStyle/>
          <a:p>
            <a:fld id="{F507E482-CD17-4140-9B0E-881C9B775E25}" type="datetimeFigureOut">
              <a:rPr lang="en-US" smtClean="0"/>
              <a:t>10/7/24</a:t>
            </a:fld>
            <a:endParaRPr lang="en-US"/>
          </a:p>
        </p:txBody>
      </p:sp>
      <p:sp>
        <p:nvSpPr>
          <p:cNvPr id="6" name="Footer Placeholder 5">
            <a:extLst>
              <a:ext uri="{FF2B5EF4-FFF2-40B4-BE49-F238E27FC236}">
                <a16:creationId xmlns:a16="http://schemas.microsoft.com/office/drawing/2014/main" id="{63B52E8D-360B-47DA-0198-15282C33F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975844-8D0F-2CA7-F1A6-3ACEE21B2FE4}"/>
              </a:ext>
            </a:extLst>
          </p:cNvPr>
          <p:cNvSpPr>
            <a:spLocks noGrp="1"/>
          </p:cNvSpPr>
          <p:nvPr>
            <p:ph type="sldNum" sz="quarter" idx="12"/>
          </p:nvPr>
        </p:nvSpPr>
        <p:spPr/>
        <p:txBody>
          <a:bodyPr/>
          <a:lstStyle/>
          <a:p>
            <a:fld id="{A7C3DE3E-5525-4D73-B26B-516B03AA157B}" type="slidenum">
              <a:rPr lang="en-US" smtClean="0"/>
              <a:t>‹#›</a:t>
            </a:fld>
            <a:endParaRPr lang="en-US"/>
          </a:p>
        </p:txBody>
      </p:sp>
    </p:spTree>
    <p:extLst>
      <p:ext uri="{BB962C8B-B14F-4D97-AF65-F5344CB8AC3E}">
        <p14:creationId xmlns:p14="http://schemas.microsoft.com/office/powerpoint/2010/main" val="590473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52BE6C-47AA-ABB1-5E69-4E25D53211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D58C0F-1309-B64A-155D-509635C32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A8068-F40B-9E2B-C292-EB3E8343D2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7E482-CD17-4140-9B0E-881C9B775E25}" type="datetimeFigureOut">
              <a:rPr lang="en-US" smtClean="0"/>
              <a:t>10/7/24</a:t>
            </a:fld>
            <a:endParaRPr lang="en-US"/>
          </a:p>
        </p:txBody>
      </p:sp>
      <p:sp>
        <p:nvSpPr>
          <p:cNvPr id="5" name="Footer Placeholder 4">
            <a:extLst>
              <a:ext uri="{FF2B5EF4-FFF2-40B4-BE49-F238E27FC236}">
                <a16:creationId xmlns:a16="http://schemas.microsoft.com/office/drawing/2014/main" id="{1811A358-E9B6-DA3B-A462-0DA80C417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155B62-20AE-4C1F-A9FA-A5A4499F4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3DE3E-5525-4D73-B26B-516B03AA157B}" type="slidenum">
              <a:rPr lang="en-US" smtClean="0"/>
              <a:t>‹#›</a:t>
            </a:fld>
            <a:endParaRPr lang="en-US"/>
          </a:p>
        </p:txBody>
      </p:sp>
    </p:spTree>
    <p:extLst>
      <p:ext uri="{BB962C8B-B14F-4D97-AF65-F5344CB8AC3E}">
        <p14:creationId xmlns:p14="http://schemas.microsoft.com/office/powerpoint/2010/main" val="1625798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e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breakingdefense.com/2022/09/china-should-worry-about-tawian-timeline-j-20-is-just-ok-fighter-pacaf-chie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台海战争“比想像中快” 日本已成为美中对立最前线: r/4832"/>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altLang="zh-CN" sz="3500" dirty="0">
                <a:solidFill>
                  <a:schemeClr val="bg1"/>
                </a:solidFill>
              </a:rPr>
              <a:t>The Myth of a War in the Taiwan Strait</a:t>
            </a:r>
            <a:br>
              <a:rPr lang="en-US" altLang="zh-CN" sz="3500" dirty="0">
                <a:solidFill>
                  <a:schemeClr val="bg1"/>
                </a:solidFill>
              </a:rPr>
            </a:br>
            <a:r>
              <a:rPr lang="en-US" sz="3500" dirty="0">
                <a:solidFill>
                  <a:schemeClr val="bg1"/>
                </a:solidFill>
              </a:rPr>
              <a:t>Can Beijing, Taipei, and Washington Solve the </a:t>
            </a:r>
            <a:r>
              <a:rPr lang="en-US" sz="3500" dirty="0" err="1">
                <a:solidFill>
                  <a:schemeClr val="bg1"/>
                </a:solidFill>
              </a:rPr>
              <a:t>Yizhou</a:t>
            </a:r>
            <a:r>
              <a:rPr lang="en-US" sz="3500" dirty="0">
                <a:solidFill>
                  <a:schemeClr val="bg1"/>
                </a:solidFill>
              </a:rPr>
              <a:t> Dilemma?</a:t>
            </a:r>
            <a:br>
              <a:rPr lang="en-US" sz="3500" dirty="0">
                <a:solidFill>
                  <a:schemeClr val="bg1"/>
                </a:solidFill>
              </a:rPr>
            </a:br>
            <a:endParaRPr lang="en-US" sz="3500" dirty="0">
              <a:solidFill>
                <a:schemeClr val="bg1"/>
              </a:solidFill>
            </a:endParaRPr>
          </a:p>
        </p:txBody>
      </p:sp>
      <p:sp>
        <p:nvSpPr>
          <p:cNvPr id="1037" name="Rectangle 10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5" name="Rectangle 10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D49B664-12A4-0D67-5F2B-7CABFB2B7D29}"/>
              </a:ext>
            </a:extLst>
          </p:cNvPr>
          <p:cNvSpPr txBox="1"/>
          <p:nvPr/>
        </p:nvSpPr>
        <p:spPr>
          <a:xfrm>
            <a:off x="841248" y="3513859"/>
            <a:ext cx="10506456" cy="1141140"/>
          </a:xfrm>
          <a:prstGeom prst="rect">
            <a:avLst/>
          </a:prstGeom>
        </p:spPr>
        <p:txBody>
          <a:bodyPr vert="horz" lIns="91440" tIns="45720" rIns="91440" bIns="45720" rtlCol="0">
            <a:normAutofit/>
          </a:bodyPr>
          <a:lstStyle/>
          <a:p>
            <a:pPr>
              <a:lnSpc>
                <a:spcPct val="90000"/>
              </a:lnSpc>
              <a:spcAft>
                <a:spcPts val="600"/>
              </a:spcAft>
            </a:pPr>
            <a:r>
              <a:rPr lang="en-US" sz="2800" dirty="0">
                <a:solidFill>
                  <a:schemeClr val="bg1"/>
                </a:solidFill>
              </a:rPr>
              <a:t>Dennis Lu-Chung Weng</a:t>
            </a:r>
          </a:p>
          <a:p>
            <a:pPr>
              <a:lnSpc>
                <a:spcPct val="90000"/>
              </a:lnSpc>
              <a:spcAft>
                <a:spcPts val="600"/>
              </a:spcAft>
            </a:pPr>
            <a:r>
              <a:rPr lang="en-US" sz="2000" dirty="0">
                <a:solidFill>
                  <a:schemeClr val="bg1"/>
                </a:solidFill>
              </a:rPr>
              <a:t>Sam Houston State University</a:t>
            </a:r>
          </a:p>
        </p:txBody>
      </p:sp>
    </p:spTree>
    <p:extLst>
      <p:ext uri="{BB962C8B-B14F-4D97-AF65-F5344CB8AC3E}">
        <p14:creationId xmlns:p14="http://schemas.microsoft.com/office/powerpoint/2010/main" val="413813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A102E-3D7A-45C7-6482-DEF28EA56B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53F12B-11F0-4448-4DD2-6B02E2CE79BD}"/>
              </a:ext>
            </a:extLst>
          </p:cNvPr>
          <p:cNvPicPr>
            <a:picLocks noChangeAspect="1"/>
          </p:cNvPicPr>
          <p:nvPr/>
        </p:nvPicPr>
        <p:blipFill>
          <a:blip r:embed="rId3">
            <a:extLst>
              <a:ext uri="{28A0092B-C50C-407E-A947-70E740481C1C}">
                <a14:useLocalDpi xmlns:a14="http://schemas.microsoft.com/office/drawing/2010/main" val="0"/>
              </a:ext>
            </a:extLst>
          </a:blip>
          <a:srcRect t="14807"/>
          <a:stretch/>
        </p:blipFill>
        <p:spPr>
          <a:xfrm>
            <a:off x="0" y="166264"/>
            <a:ext cx="12191999" cy="6857990"/>
          </a:xfrm>
          <a:prstGeom prst="rect">
            <a:avLst/>
          </a:prstGeom>
        </p:spPr>
      </p:pic>
      <p:cxnSp>
        <p:nvCxnSpPr>
          <p:cNvPr id="5" name="Straight Arrow Connector 4">
            <a:extLst>
              <a:ext uri="{FF2B5EF4-FFF2-40B4-BE49-F238E27FC236}">
                <a16:creationId xmlns:a16="http://schemas.microsoft.com/office/drawing/2014/main" id="{1F5C64B3-288F-C7AE-2B2F-4689A4452353}"/>
              </a:ext>
            </a:extLst>
          </p:cNvPr>
          <p:cNvCxnSpPr>
            <a:cxnSpLocks/>
          </p:cNvCxnSpPr>
          <p:nvPr/>
        </p:nvCxnSpPr>
        <p:spPr>
          <a:xfrm>
            <a:off x="5752407" y="1147156"/>
            <a:ext cx="1379913" cy="731520"/>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745C840A-5938-24EE-BF32-FDF77E6130E1}"/>
              </a:ext>
            </a:extLst>
          </p:cNvPr>
          <p:cNvCxnSpPr>
            <a:cxnSpLocks/>
          </p:cNvCxnSpPr>
          <p:nvPr/>
        </p:nvCxnSpPr>
        <p:spPr>
          <a:xfrm>
            <a:off x="2161309" y="3429000"/>
            <a:ext cx="1596044" cy="814062"/>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15D0BC1E-B37C-133B-038D-7EE5B242959C}"/>
              </a:ext>
            </a:extLst>
          </p:cNvPr>
          <p:cNvCxnSpPr>
            <a:cxnSpLocks/>
          </p:cNvCxnSpPr>
          <p:nvPr/>
        </p:nvCxnSpPr>
        <p:spPr>
          <a:xfrm flipH="1" flipV="1">
            <a:off x="6442363" y="4538750"/>
            <a:ext cx="2718262" cy="1246908"/>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FF009974-FF19-F55E-A178-7818811B0F18}"/>
              </a:ext>
            </a:extLst>
          </p:cNvPr>
          <p:cNvSpPr txBox="1"/>
          <p:nvPr/>
        </p:nvSpPr>
        <p:spPr>
          <a:xfrm>
            <a:off x="1324493" y="166264"/>
            <a:ext cx="4771506" cy="1200329"/>
          </a:xfrm>
          <a:prstGeom prst="rect">
            <a:avLst/>
          </a:prstGeom>
          <a:noFill/>
        </p:spPr>
        <p:txBody>
          <a:bodyPr wrap="square" rtlCol="0">
            <a:spAutoFit/>
          </a:bodyPr>
          <a:lstStyle/>
          <a:p>
            <a:r>
              <a:rPr lang="en-US" sz="2400" dirty="0"/>
              <a:t>Challenge:</a:t>
            </a:r>
          </a:p>
          <a:p>
            <a:r>
              <a:rPr lang="en-US" sz="2400" dirty="0"/>
              <a:t>Domestic political polarization and competition</a:t>
            </a:r>
          </a:p>
        </p:txBody>
      </p:sp>
      <p:sp>
        <p:nvSpPr>
          <p:cNvPr id="16" name="TextBox 15">
            <a:extLst>
              <a:ext uri="{FF2B5EF4-FFF2-40B4-BE49-F238E27FC236}">
                <a16:creationId xmlns:a16="http://schemas.microsoft.com/office/drawing/2014/main" id="{3F54D302-89F9-DB1C-34AD-B25DE171C3BD}"/>
              </a:ext>
            </a:extLst>
          </p:cNvPr>
          <p:cNvSpPr txBox="1"/>
          <p:nvPr/>
        </p:nvSpPr>
        <p:spPr>
          <a:xfrm>
            <a:off x="282633" y="2673402"/>
            <a:ext cx="2363585" cy="2308324"/>
          </a:xfrm>
          <a:prstGeom prst="rect">
            <a:avLst/>
          </a:prstGeom>
          <a:noFill/>
        </p:spPr>
        <p:txBody>
          <a:bodyPr wrap="square" rtlCol="0">
            <a:spAutoFit/>
          </a:bodyPr>
          <a:lstStyle/>
          <a:p>
            <a:r>
              <a:rPr lang="en-US" sz="2400" dirty="0"/>
              <a:t>Challenge: Internal division between </a:t>
            </a:r>
          </a:p>
          <a:p>
            <a:r>
              <a:rPr lang="en-US" sz="2400" dirty="0" err="1"/>
              <a:t>Yizhou</a:t>
            </a:r>
            <a:r>
              <a:rPr lang="en-US" sz="2400" dirty="0"/>
              <a:t> faction and </a:t>
            </a:r>
            <a:r>
              <a:rPr lang="en-US" sz="2400" dirty="0" err="1"/>
              <a:t>Dongzhou</a:t>
            </a:r>
            <a:r>
              <a:rPr lang="en-US" sz="2400" dirty="0"/>
              <a:t> Faction</a:t>
            </a:r>
          </a:p>
        </p:txBody>
      </p:sp>
      <p:sp>
        <p:nvSpPr>
          <p:cNvPr id="18" name="TextBox 17">
            <a:extLst>
              <a:ext uri="{FF2B5EF4-FFF2-40B4-BE49-F238E27FC236}">
                <a16:creationId xmlns:a16="http://schemas.microsoft.com/office/drawing/2014/main" id="{7847A17E-268E-E336-F6B3-4A1A5F13F156}"/>
              </a:ext>
            </a:extLst>
          </p:cNvPr>
          <p:cNvSpPr txBox="1"/>
          <p:nvPr/>
        </p:nvSpPr>
        <p:spPr>
          <a:xfrm>
            <a:off x="9228513" y="4979599"/>
            <a:ext cx="2895598" cy="1938992"/>
          </a:xfrm>
          <a:prstGeom prst="rect">
            <a:avLst/>
          </a:prstGeom>
          <a:noFill/>
        </p:spPr>
        <p:txBody>
          <a:bodyPr wrap="square" rtlCol="0">
            <a:spAutoFit/>
          </a:bodyPr>
          <a:lstStyle/>
          <a:p>
            <a:r>
              <a:rPr lang="en-US" sz="2400" dirty="0"/>
              <a:t>Challenge:</a:t>
            </a:r>
          </a:p>
          <a:p>
            <a:r>
              <a:rPr lang="en-US" sz="2400" dirty="0"/>
              <a:t>Takeover </a:t>
            </a:r>
            <a:r>
              <a:rPr lang="en-US" sz="2400" dirty="0" err="1"/>
              <a:t>Yizhou</a:t>
            </a:r>
            <a:r>
              <a:rPr lang="en-US" sz="2400" dirty="0"/>
              <a:t> would be costly and it may cause internal collapse</a:t>
            </a:r>
          </a:p>
        </p:txBody>
      </p:sp>
    </p:spTree>
    <p:extLst>
      <p:ext uri="{BB962C8B-B14F-4D97-AF65-F5344CB8AC3E}">
        <p14:creationId xmlns:p14="http://schemas.microsoft.com/office/powerpoint/2010/main" val="231345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0D248-7623-40D5-F775-BBD4CB18DAB9}"/>
              </a:ext>
            </a:extLst>
          </p:cNvPr>
          <p:cNvSpPr>
            <a:spLocks noGrp="1"/>
          </p:cNvSpPr>
          <p:nvPr>
            <p:ph type="title"/>
          </p:nvPr>
        </p:nvSpPr>
        <p:spPr>
          <a:xfrm>
            <a:off x="6385316" y="-311014"/>
            <a:ext cx="5534889" cy="1807305"/>
          </a:xfrm>
        </p:spPr>
        <p:txBody>
          <a:bodyPr>
            <a:normAutofit/>
          </a:bodyPr>
          <a:lstStyle/>
          <a:p>
            <a:r>
              <a:rPr lang="en-US" sz="3200" dirty="0"/>
              <a:t>Assessment of key debates</a:t>
            </a:r>
          </a:p>
        </p:txBody>
      </p:sp>
      <p:pic>
        <p:nvPicPr>
          <p:cNvPr id="4" name="Picture 2" descr="The Coming War Over Taiwan - WSJ">
            <a:extLst>
              <a:ext uri="{FF2B5EF4-FFF2-40B4-BE49-F238E27FC236}">
                <a16:creationId xmlns:a16="http://schemas.microsoft.com/office/drawing/2014/main" id="{B9FED6A1-1F44-8805-CF31-D83A1F92C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02" r="2309"/>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5618E61-0BAE-0527-94E1-E982BE383559}"/>
              </a:ext>
            </a:extLst>
          </p:cNvPr>
          <p:cNvSpPr>
            <a:spLocks noGrp="1"/>
          </p:cNvSpPr>
          <p:nvPr>
            <p:ph idx="1"/>
          </p:nvPr>
        </p:nvSpPr>
        <p:spPr>
          <a:xfrm>
            <a:off x="5802284" y="1014153"/>
            <a:ext cx="6386668" cy="5843848"/>
          </a:xfrm>
        </p:spPr>
        <p:txBody>
          <a:bodyPr>
            <a:normAutofit fontScale="92500" lnSpcReduction="10000"/>
          </a:bodyPr>
          <a:lstStyle/>
          <a:p>
            <a:r>
              <a:rPr lang="en-US" sz="2400" dirty="0"/>
              <a:t>Status descriptions</a:t>
            </a:r>
          </a:p>
          <a:p>
            <a:pPr lvl="1"/>
            <a:r>
              <a:rPr lang="en-US" dirty="0"/>
              <a:t>Cross-strait pessimism vs. a window of opportunity</a:t>
            </a:r>
          </a:p>
          <a:p>
            <a:pPr lvl="1"/>
            <a:r>
              <a:rPr lang="en-US" dirty="0"/>
              <a:t>On Taiwan’s democracy</a:t>
            </a:r>
          </a:p>
          <a:p>
            <a:pPr lvl="1"/>
            <a:r>
              <a:rPr lang="en-US" dirty="0"/>
              <a:t>On the U.S. foreign policy toward the Taiwan Strait</a:t>
            </a:r>
          </a:p>
          <a:p>
            <a:r>
              <a:rPr lang="en-US" sz="2400" dirty="0"/>
              <a:t>Cognitive differences</a:t>
            </a:r>
          </a:p>
          <a:p>
            <a:pPr lvl="1"/>
            <a:r>
              <a:rPr lang="en-US" dirty="0"/>
              <a:t>Armed conflict is not necessarily forced reunification</a:t>
            </a:r>
          </a:p>
          <a:p>
            <a:pPr lvl="1"/>
            <a:r>
              <a:rPr lang="en-US" dirty="0"/>
              <a:t>Issue-based approach vs. framework before details</a:t>
            </a:r>
          </a:p>
          <a:p>
            <a:pPr lvl="1"/>
            <a:r>
              <a:rPr lang="en-US" dirty="0"/>
              <a:t>Main causes of the current tension </a:t>
            </a:r>
          </a:p>
          <a:p>
            <a:pPr lvl="1"/>
            <a:r>
              <a:rPr lang="en-US" dirty="0"/>
              <a:t>Transparency vs. obscurity</a:t>
            </a:r>
          </a:p>
          <a:p>
            <a:r>
              <a:rPr lang="en-US" sz="2400" dirty="0"/>
              <a:t>Predictions</a:t>
            </a:r>
          </a:p>
          <a:p>
            <a:pPr lvl="1"/>
            <a:r>
              <a:rPr lang="en-US" dirty="0"/>
              <a:t>Is time on mainland China’s side?</a:t>
            </a:r>
          </a:p>
          <a:p>
            <a:pPr lvl="1"/>
            <a:r>
              <a:rPr lang="en-US" dirty="0"/>
              <a:t>Will the porcupine strategy work?</a:t>
            </a:r>
          </a:p>
          <a:p>
            <a:pPr lvl="1"/>
            <a:r>
              <a:rPr lang="en-US" dirty="0"/>
              <a:t>A war vs. a complex situation</a:t>
            </a:r>
          </a:p>
          <a:p>
            <a:pPr lvl="1"/>
            <a:endParaRPr lang="en-US" sz="1400" dirty="0"/>
          </a:p>
        </p:txBody>
      </p:sp>
    </p:spTree>
    <p:extLst>
      <p:ext uri="{BB962C8B-B14F-4D97-AF65-F5344CB8AC3E}">
        <p14:creationId xmlns:p14="http://schemas.microsoft.com/office/powerpoint/2010/main" val="318249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in a suit and tie&#10;&#10;Description automatically generated">
            <a:extLst>
              <a:ext uri="{FF2B5EF4-FFF2-40B4-BE49-F238E27FC236}">
                <a16:creationId xmlns:a16="http://schemas.microsoft.com/office/drawing/2014/main" id="{EF4529ED-FCA7-A29F-A122-029938E656E9}"/>
              </a:ext>
            </a:extLst>
          </p:cNvPr>
          <p:cNvPicPr>
            <a:picLocks noChangeAspect="1"/>
          </p:cNvPicPr>
          <p:nvPr/>
        </p:nvPicPr>
        <p:blipFill rotWithShape="1">
          <a:blip r:embed="rId3">
            <a:extLst>
              <a:ext uri="{28A0092B-C50C-407E-A947-70E740481C1C}">
                <a14:useLocalDpi xmlns:a14="http://schemas.microsoft.com/office/drawing/2010/main" val="0"/>
              </a:ext>
            </a:extLst>
          </a:blip>
          <a:srcRect l="2289" r="1"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3" name="Picture 12" descr="A person in a suit and tie speaking into a microphone&#10;&#10;Description automatically generated">
            <a:extLst>
              <a:ext uri="{FF2B5EF4-FFF2-40B4-BE49-F238E27FC236}">
                <a16:creationId xmlns:a16="http://schemas.microsoft.com/office/drawing/2014/main" id="{7DBA5D73-F785-8F31-DEC4-C209558F8136}"/>
              </a:ext>
            </a:extLst>
          </p:cNvPr>
          <p:cNvPicPr>
            <a:picLocks noChangeAspect="1"/>
          </p:cNvPicPr>
          <p:nvPr/>
        </p:nvPicPr>
        <p:blipFill rotWithShape="1">
          <a:blip r:embed="rId4">
            <a:extLst>
              <a:ext uri="{28A0092B-C50C-407E-A947-70E740481C1C}">
                <a14:useLocalDpi xmlns:a14="http://schemas.microsoft.com/office/drawing/2010/main" val="0"/>
              </a:ext>
            </a:extLst>
          </a:blip>
          <a:srcRect l="1441" r="6816" b="-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6" name="Picture 5" descr="A group of people wearing masks&#10;&#10;Description automatically generated">
            <a:extLst>
              <a:ext uri="{FF2B5EF4-FFF2-40B4-BE49-F238E27FC236}">
                <a16:creationId xmlns:a16="http://schemas.microsoft.com/office/drawing/2014/main" id="{8EACB901-AF94-C370-D185-24821BA3C83E}"/>
              </a:ext>
            </a:extLst>
          </p:cNvPr>
          <p:cNvPicPr>
            <a:picLocks noChangeAspect="1"/>
          </p:cNvPicPr>
          <p:nvPr/>
        </p:nvPicPr>
        <p:blipFill rotWithShape="1">
          <a:blip r:embed="rId5">
            <a:extLst>
              <a:ext uri="{28A0092B-C50C-407E-A947-70E740481C1C}">
                <a14:useLocalDpi xmlns:a14="http://schemas.microsoft.com/office/drawing/2010/main" val="0"/>
              </a:ext>
            </a:extLst>
          </a:blip>
          <a:srcRect l="541" r="18098" b="-2"/>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9">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84047" y="857835"/>
            <a:ext cx="2807208" cy="1325563"/>
          </a:xfrm>
        </p:spPr>
        <p:txBody>
          <a:bodyPr>
            <a:normAutofit/>
          </a:bodyPr>
          <a:lstStyle/>
          <a:p>
            <a:r>
              <a:rPr lang="en-US" sz="2400" b="1" dirty="0">
                <a:latin typeface="Times New Roman" panose="02020603050405020304" pitchFamily="18" charset="0"/>
                <a:cs typeface="Times New Roman" panose="02020603050405020304" pitchFamily="18" charset="0"/>
              </a:rPr>
              <a:t>Inevitable War or The Myth of War?</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Who’s Call?</a:t>
            </a:r>
          </a:p>
        </p:txBody>
      </p:sp>
      <p:sp>
        <p:nvSpPr>
          <p:cNvPr id="24" name="Rectangle 2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48056" y="2258568"/>
            <a:ext cx="2807208" cy="3922776"/>
          </a:xfrm>
        </p:spPr>
        <p:txBody>
          <a:bodyPr>
            <a:normAutofit/>
          </a:bodyPr>
          <a:lstStyle/>
          <a:p>
            <a:pPr>
              <a:spcBef>
                <a:spcPts val="1350"/>
              </a:spcBef>
            </a:pPr>
            <a:endParaRPr lang="en-US" sz="1700" dirty="0">
              <a:latin typeface="Times New Roman" panose="02020603050405020304" pitchFamily="18" charset="0"/>
              <a:cs typeface="Times New Roman" panose="02020603050405020304" pitchFamily="18" charset="0"/>
            </a:endParaRPr>
          </a:p>
          <a:p>
            <a:pPr>
              <a:spcBef>
                <a:spcPts val="1350"/>
              </a:spcBef>
            </a:pPr>
            <a:endParaRPr lang="en-US" sz="1700" dirty="0">
              <a:latin typeface="Times New Roman" panose="02020603050405020304" pitchFamily="18" charset="0"/>
              <a:cs typeface="Times New Roman" panose="02020603050405020304" pitchFamily="18" charset="0"/>
            </a:endParaRPr>
          </a:p>
          <a:p>
            <a:pPr>
              <a:spcBef>
                <a:spcPts val="1350"/>
              </a:spcBef>
            </a:pPr>
            <a:endParaRPr lang="en-US" sz="1700" dirty="0">
              <a:latin typeface="Times New Roman" panose="02020603050405020304" pitchFamily="18" charset="0"/>
              <a:cs typeface="Times New Roman" panose="02020603050405020304" pitchFamily="18" charset="0"/>
            </a:endParaRPr>
          </a:p>
          <a:p>
            <a:pPr marL="0" indent="0">
              <a:spcBef>
                <a:spcPts val="1350"/>
              </a:spcBef>
              <a:buNone/>
            </a:pPr>
            <a:endParaRPr lang="en-US" sz="1700" dirty="0">
              <a:latin typeface="Times New Roman" panose="02020603050405020304" pitchFamily="18" charset="0"/>
              <a:cs typeface="Times New Roman" panose="02020603050405020304" pitchFamily="18" charset="0"/>
            </a:endParaRPr>
          </a:p>
          <a:p>
            <a:pPr lvl="1">
              <a:spcBef>
                <a:spcPts val="1350"/>
              </a:spcBef>
            </a:pPr>
            <a:endParaRPr lang="en-US" sz="1700" dirty="0">
              <a:latin typeface="Times New Roman" panose="02020603050405020304" pitchFamily="18" charset="0"/>
              <a:cs typeface="Times New Roman" panose="02020603050405020304" pitchFamily="18" charset="0"/>
            </a:endParaRPr>
          </a:p>
          <a:p>
            <a:pPr>
              <a:spcBef>
                <a:spcPts val="900"/>
              </a:spcBef>
            </a:pPr>
            <a:endParaRPr lang="en-US" sz="1700" dirty="0">
              <a:latin typeface="Times New Roman" panose="02020603050405020304" pitchFamily="18" charset="0"/>
              <a:cs typeface="Times New Roman" panose="02020603050405020304" pitchFamily="18" charset="0"/>
            </a:endParaRPr>
          </a:p>
        </p:txBody>
      </p:sp>
      <p:pic>
        <p:nvPicPr>
          <p:cNvPr id="9" name="Picture 8" descr="A person in a suit and tie&#10;&#10;Description automatically generated">
            <a:extLst>
              <a:ext uri="{FF2B5EF4-FFF2-40B4-BE49-F238E27FC236}">
                <a16:creationId xmlns:a16="http://schemas.microsoft.com/office/drawing/2014/main" id="{293F8DA6-187A-3776-25DA-7E559FE6DEAF}"/>
              </a:ext>
            </a:extLst>
          </p:cNvPr>
          <p:cNvPicPr>
            <a:picLocks noChangeAspect="1"/>
          </p:cNvPicPr>
          <p:nvPr/>
        </p:nvPicPr>
        <p:blipFill rotWithShape="1">
          <a:blip r:embed="rId6">
            <a:extLst>
              <a:ext uri="{28A0092B-C50C-407E-A947-70E740481C1C}">
                <a14:useLocalDpi xmlns:a14="http://schemas.microsoft.com/office/drawing/2010/main" val="0"/>
              </a:ext>
            </a:extLst>
          </a:blip>
          <a:srcRect l="5451" r="953" b="1"/>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10" name="Content Placeholder 2">
            <a:extLst>
              <a:ext uri="{FF2B5EF4-FFF2-40B4-BE49-F238E27FC236}">
                <a16:creationId xmlns:a16="http://schemas.microsoft.com/office/drawing/2014/main" id="{279B052C-239E-6C2D-D75E-89A1CC2B0BF9}"/>
              </a:ext>
            </a:extLst>
          </p:cNvPr>
          <p:cNvSpPr txBox="1">
            <a:spLocks/>
          </p:cNvSpPr>
          <p:nvPr/>
        </p:nvSpPr>
        <p:spPr>
          <a:xfrm>
            <a:off x="305513" y="2185416"/>
            <a:ext cx="3485091" cy="46529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b="1" dirty="0">
              <a:solidFill>
                <a:schemeClr val="tx1">
                  <a:alpha val="80000"/>
                </a:schemeClr>
              </a:solidFill>
              <a:highlight>
                <a:srgbClr val="FFFFFF"/>
              </a:highlight>
              <a:latin typeface="Graphik Web"/>
            </a:endParaRPr>
          </a:p>
          <a:p>
            <a:pPr marL="0" indent="0">
              <a:buFont typeface="Arial" panose="020B0604020202020204" pitchFamily="34" charset="0"/>
              <a:buNone/>
            </a:pPr>
            <a:r>
              <a:rPr lang="en-US" sz="2400" dirty="0">
                <a:solidFill>
                  <a:schemeClr val="tx1">
                    <a:alpha val="80000"/>
                  </a:schemeClr>
                </a:solidFill>
                <a:highlight>
                  <a:srgbClr val="FFFFFF"/>
                </a:highlight>
                <a:latin typeface="Graphik Web"/>
              </a:rPr>
              <a:t>General Observation: </a:t>
            </a:r>
          </a:p>
          <a:p>
            <a:pPr marL="0" indent="0">
              <a:buFont typeface="Arial" panose="020B0604020202020204" pitchFamily="34" charset="0"/>
              <a:buNone/>
            </a:pPr>
            <a:r>
              <a:rPr lang="en-US" sz="2400" dirty="0">
                <a:solidFill>
                  <a:schemeClr val="tx1">
                    <a:alpha val="80000"/>
                  </a:schemeClr>
                </a:solidFill>
                <a:highlight>
                  <a:srgbClr val="FFFFFF"/>
                </a:highlight>
                <a:latin typeface="Graphik Web"/>
              </a:rPr>
              <a:t>Both China and the U.S. are flexing their military muscles more and more. Meanwhile, Taiwan, is turning itself into a Porcupine….</a:t>
            </a:r>
          </a:p>
          <a:p>
            <a:pPr marL="0" indent="0">
              <a:buFont typeface="Arial" panose="020B0604020202020204" pitchFamily="34" charset="0"/>
              <a:buNone/>
            </a:pPr>
            <a:r>
              <a:rPr lang="en-US" sz="2400" dirty="0">
                <a:solidFill>
                  <a:schemeClr val="tx1">
                    <a:alpha val="80000"/>
                  </a:schemeClr>
                </a:solidFill>
                <a:highlight>
                  <a:srgbClr val="FFFFFF"/>
                </a:highlight>
                <a:latin typeface="Graphik Web"/>
              </a:rPr>
              <a:t>But, General Public is not the decision maker…..</a:t>
            </a:r>
          </a:p>
        </p:txBody>
      </p:sp>
    </p:spTree>
    <p:extLst>
      <p:ext uri="{BB962C8B-B14F-4D97-AF65-F5344CB8AC3E}">
        <p14:creationId xmlns:p14="http://schemas.microsoft.com/office/powerpoint/2010/main" val="217990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87684BD-A455-C34F-1116-9F3663F7456A}"/>
              </a:ext>
            </a:extLst>
          </p:cNvPr>
          <p:cNvSpPr>
            <a:spLocks noGrp="1"/>
          </p:cNvSpPr>
          <p:nvPr>
            <p:ph type="title"/>
          </p:nvPr>
        </p:nvSpPr>
        <p:spPr>
          <a:xfrm>
            <a:off x="838200" y="713312"/>
            <a:ext cx="4038600" cy="5431376"/>
          </a:xfrm>
        </p:spPr>
        <p:txBody>
          <a:bodyPr>
            <a:normAutofit/>
          </a:bodyPr>
          <a:lstStyle/>
          <a:p>
            <a:r>
              <a:rPr lang="en-US" sz="3200" dirty="0"/>
              <a:t>Comparing the assessments by the highest-level elites from the three sides</a:t>
            </a:r>
          </a:p>
        </p:txBody>
      </p:sp>
      <p:sp>
        <p:nvSpPr>
          <p:cNvPr id="3" name="Content Placeholder 2">
            <a:extLst>
              <a:ext uri="{FF2B5EF4-FFF2-40B4-BE49-F238E27FC236}">
                <a16:creationId xmlns:a16="http://schemas.microsoft.com/office/drawing/2014/main" id="{45556F46-C40F-43F4-E3F6-B7EC8FD9A716}"/>
              </a:ext>
            </a:extLst>
          </p:cNvPr>
          <p:cNvSpPr>
            <a:spLocks noGrp="1"/>
          </p:cNvSpPr>
          <p:nvPr>
            <p:ph idx="1"/>
          </p:nvPr>
        </p:nvSpPr>
        <p:spPr>
          <a:xfrm>
            <a:off x="4876801" y="713312"/>
            <a:ext cx="6477000" cy="6144687"/>
          </a:xfrm>
        </p:spPr>
        <p:txBody>
          <a:bodyPr anchor="ctr">
            <a:normAutofit/>
          </a:bodyPr>
          <a:lstStyle/>
          <a:p>
            <a:pPr marL="742950" indent="-742950">
              <a:buFont typeface="+mj-lt"/>
              <a:buAutoNum type="arabicPeriod"/>
            </a:pPr>
            <a:r>
              <a:rPr lang="en-US" dirty="0">
                <a:effectLst/>
                <a:latin typeface="Times New Roman" panose="02020603050405020304" pitchFamily="18" charset="0"/>
                <a:ea typeface="DengXian" panose="02010600030101010101" pitchFamily="2" charset="-122"/>
              </a:rPr>
              <a:t>Their evaluation of the possibility of war in the Taiwan Strait in the next decade;</a:t>
            </a:r>
          </a:p>
          <a:p>
            <a:pPr marL="742950" indent="-742950">
              <a:buFont typeface="+mj-lt"/>
              <a:buAutoNum type="arabicPeriod"/>
            </a:pPr>
            <a:r>
              <a:rPr lang="en-US" dirty="0">
                <a:latin typeface="Times New Roman" panose="02020603050405020304" pitchFamily="18" charset="0"/>
                <a:ea typeface="DengXian" panose="02010600030101010101" pitchFamily="2" charset="-122"/>
              </a:rPr>
              <a:t>T</a:t>
            </a:r>
            <a:r>
              <a:rPr lang="en-US" dirty="0">
                <a:effectLst/>
                <a:latin typeface="Times New Roman" panose="02020603050405020304" pitchFamily="18" charset="0"/>
                <a:ea typeface="DengXian" panose="02010600030101010101" pitchFamily="2" charset="-122"/>
              </a:rPr>
              <a:t>heir self-perceptions, perceptions of the other two parties, and the three sets of bilateral relations, as well as core misperceptions and disputed assessments; </a:t>
            </a:r>
          </a:p>
          <a:p>
            <a:pPr marL="742950" indent="-742950">
              <a:buFont typeface="+mj-lt"/>
              <a:buAutoNum type="arabicPeriod"/>
            </a:pPr>
            <a:r>
              <a:rPr lang="en-US" dirty="0">
                <a:latin typeface="Times New Roman" panose="02020603050405020304" pitchFamily="18" charset="0"/>
                <a:ea typeface="DengXian" panose="02010600030101010101" pitchFamily="2" charset="-122"/>
              </a:rPr>
              <a:t>M</a:t>
            </a:r>
            <a:r>
              <a:rPr lang="en-US" dirty="0">
                <a:effectLst/>
                <a:latin typeface="Times New Roman" panose="02020603050405020304" pitchFamily="18" charset="0"/>
                <a:ea typeface="DengXian" panose="02010600030101010101" pitchFamily="2" charset="-122"/>
              </a:rPr>
              <a:t>ain turning points in the past and likely scenarios in the future. </a:t>
            </a:r>
          </a:p>
          <a:p>
            <a:endParaRPr lang="en-US" sz="2000" dirty="0"/>
          </a:p>
        </p:txBody>
      </p:sp>
    </p:spTree>
    <p:extLst>
      <p:ext uri="{BB962C8B-B14F-4D97-AF65-F5344CB8AC3E}">
        <p14:creationId xmlns:p14="http://schemas.microsoft.com/office/powerpoint/2010/main" val="33938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tanding in a row&#10;&#10;Description automatically generated">
            <a:extLst>
              <a:ext uri="{FF2B5EF4-FFF2-40B4-BE49-F238E27FC236}">
                <a16:creationId xmlns:a16="http://schemas.microsoft.com/office/drawing/2014/main" id="{A5ABE3E6-F16C-BBE9-831D-0704743625E8}"/>
              </a:ext>
            </a:extLst>
          </p:cNvPr>
          <p:cNvPicPr>
            <a:picLocks noChangeAspect="1"/>
          </p:cNvPicPr>
          <p:nvPr/>
        </p:nvPicPr>
        <p:blipFill>
          <a:blip r:embed="rId2">
            <a:extLst>
              <a:ext uri="{28A0092B-C50C-407E-A947-70E740481C1C}">
                <a14:useLocalDpi xmlns:a14="http://schemas.microsoft.com/office/drawing/2010/main" val="0"/>
              </a:ext>
            </a:extLst>
          </a:blip>
          <a:srcRect l="8123" t="9091" r="13495" b="1"/>
          <a:stretch/>
        </p:blipFill>
        <p:spPr>
          <a:xfrm>
            <a:off x="20" y="10"/>
            <a:ext cx="12191981" cy="6857990"/>
          </a:xfrm>
          <a:prstGeom prst="rect">
            <a:avLst/>
          </a:prstGeom>
        </p:spPr>
      </p:pic>
      <p:sp>
        <p:nvSpPr>
          <p:cNvPr id="27"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4A4B5-12F9-1F9D-3109-37A3D7D4183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b="1" dirty="0">
                <a:solidFill>
                  <a:schemeClr val="bg1"/>
                </a:solidFill>
                <a:effectLst/>
              </a:rPr>
              <a:t>Assessment by the Highest-Level Elites</a:t>
            </a:r>
            <a:br>
              <a:rPr lang="en-US" sz="5100" dirty="0">
                <a:solidFill>
                  <a:schemeClr val="bg1"/>
                </a:solidFill>
                <a:effectLst/>
              </a:rPr>
            </a:br>
            <a:endParaRPr lang="en-US" sz="5100" dirty="0">
              <a:solidFill>
                <a:schemeClr val="bg1"/>
              </a:solidFill>
            </a:endParaRPr>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98575B0-AFF7-A5B6-2CEA-5237E1D9D70A}"/>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r>
              <a:rPr lang="en-US" b="1">
                <a:solidFill>
                  <a:schemeClr val="bg1"/>
                </a:solidFill>
                <a:effectLst/>
              </a:rPr>
              <a:t>from Mainland China</a:t>
            </a:r>
            <a:endParaRPr lang="en-US">
              <a:solidFill>
                <a:schemeClr val="bg1"/>
              </a:solidFill>
            </a:endParaRPr>
          </a:p>
        </p:txBody>
      </p:sp>
    </p:spTree>
    <p:extLst>
      <p:ext uri="{BB962C8B-B14F-4D97-AF65-F5344CB8AC3E}">
        <p14:creationId xmlns:p14="http://schemas.microsoft.com/office/powerpoint/2010/main" val="871615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a blue and white water surface&#10;&#10;Description automatically generated">
            <a:extLst>
              <a:ext uri="{FF2B5EF4-FFF2-40B4-BE49-F238E27FC236}">
                <a16:creationId xmlns:a16="http://schemas.microsoft.com/office/drawing/2014/main" id="{D909F709-7CE7-5FB5-33EC-902B1A3DE4A8}"/>
              </a:ext>
            </a:extLst>
          </p:cNvPr>
          <p:cNvPicPr>
            <a:picLocks noChangeAspect="1"/>
          </p:cNvPicPr>
          <p:nvPr/>
        </p:nvPicPr>
        <p:blipFill>
          <a:blip r:embed="rId3">
            <a:alphaModFix amt="35000"/>
          </a:blip>
          <a:srcRect t="15730"/>
          <a:stretch/>
        </p:blipFill>
        <p:spPr>
          <a:xfrm>
            <a:off x="20" y="-67137"/>
            <a:ext cx="12191980" cy="6857990"/>
          </a:xfrm>
          <a:prstGeom prst="rect">
            <a:avLst/>
          </a:prstGeom>
        </p:spPr>
      </p:pic>
      <p:sp>
        <p:nvSpPr>
          <p:cNvPr id="2" name="Title 1">
            <a:extLst>
              <a:ext uri="{FF2B5EF4-FFF2-40B4-BE49-F238E27FC236}">
                <a16:creationId xmlns:a16="http://schemas.microsoft.com/office/drawing/2014/main" id="{95CD2D03-17D8-AB14-B701-7C95A7C1F854}"/>
              </a:ext>
            </a:extLst>
          </p:cNvPr>
          <p:cNvSpPr>
            <a:spLocks noGrp="1"/>
          </p:cNvSpPr>
          <p:nvPr>
            <p:ph type="title"/>
          </p:nvPr>
        </p:nvSpPr>
        <p:spPr>
          <a:xfrm>
            <a:off x="838200" y="365125"/>
            <a:ext cx="10515600" cy="964911"/>
          </a:xfrm>
        </p:spPr>
        <p:txBody>
          <a:bodyPr>
            <a:normAutofit fontScale="90000"/>
          </a:bodyPr>
          <a:lstStyle/>
          <a:p>
            <a:r>
              <a:rPr lang="en-US" sz="3200" dirty="0">
                <a:solidFill>
                  <a:srgbClr val="FFFFFF"/>
                </a:solidFill>
              </a:rPr>
              <a:t>Beijing Elites’ evaluation of the possibility of war in the Taiwan Strait in the next decade</a:t>
            </a:r>
          </a:p>
        </p:txBody>
      </p:sp>
      <p:graphicFrame>
        <p:nvGraphicFramePr>
          <p:cNvPr id="5" name="Content Placeholder 2">
            <a:extLst>
              <a:ext uri="{FF2B5EF4-FFF2-40B4-BE49-F238E27FC236}">
                <a16:creationId xmlns:a16="http://schemas.microsoft.com/office/drawing/2014/main" id="{CA9E6369-5EB5-D8A9-F62F-C89F265BA0B6}"/>
              </a:ext>
            </a:extLst>
          </p:cNvPr>
          <p:cNvGraphicFramePr>
            <a:graphicFrameLocks noGrp="1"/>
          </p:cNvGraphicFramePr>
          <p:nvPr>
            <p:ph idx="1"/>
            <p:extLst>
              <p:ext uri="{D42A27DB-BD31-4B8C-83A1-F6EECF244321}">
                <p14:modId xmlns:p14="http://schemas.microsoft.com/office/powerpoint/2010/main" val="3353066233"/>
              </p:ext>
            </p:extLst>
          </p:nvPr>
        </p:nvGraphicFramePr>
        <p:xfrm>
          <a:off x="166255" y="1397173"/>
          <a:ext cx="11754196" cy="5269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7455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B5F6FB-A7B1-E1D7-B957-583DEBFECF5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image of people walking and their shadows">
            <a:extLst>
              <a:ext uri="{FF2B5EF4-FFF2-40B4-BE49-F238E27FC236}">
                <a16:creationId xmlns:a16="http://schemas.microsoft.com/office/drawing/2014/main" id="{0F865691-4ECF-5AA8-D791-F5F61B9DFFA1}"/>
              </a:ext>
            </a:extLst>
          </p:cNvPr>
          <p:cNvPicPr>
            <a:picLocks noChangeAspect="1"/>
          </p:cNvPicPr>
          <p:nvPr/>
        </p:nvPicPr>
        <p:blipFill>
          <a:blip r:embed="rId3">
            <a:alphaModFix amt="40000"/>
          </a:blip>
          <a:srcRect b="16667"/>
          <a:stretch/>
        </p:blipFill>
        <p:spPr>
          <a:xfrm>
            <a:off x="20" y="10"/>
            <a:ext cx="12191979" cy="6857990"/>
          </a:xfrm>
          <a:prstGeom prst="rect">
            <a:avLst/>
          </a:prstGeom>
        </p:spPr>
      </p:pic>
      <p:sp>
        <p:nvSpPr>
          <p:cNvPr id="2" name="Title 1">
            <a:extLst>
              <a:ext uri="{FF2B5EF4-FFF2-40B4-BE49-F238E27FC236}">
                <a16:creationId xmlns:a16="http://schemas.microsoft.com/office/drawing/2014/main" id="{A0A0FEB2-9BE4-D377-BC42-025D9EC125DF}"/>
              </a:ext>
            </a:extLst>
          </p:cNvPr>
          <p:cNvSpPr>
            <a:spLocks noGrp="1"/>
          </p:cNvSpPr>
          <p:nvPr>
            <p:ph type="title"/>
          </p:nvPr>
        </p:nvSpPr>
        <p:spPr>
          <a:xfrm>
            <a:off x="838200" y="365125"/>
            <a:ext cx="10515600" cy="1325563"/>
          </a:xfrm>
        </p:spPr>
        <p:txBody>
          <a:bodyPr>
            <a:normAutofit/>
          </a:bodyPr>
          <a:lstStyle/>
          <a:p>
            <a:r>
              <a:rPr lang="en-US" sz="4200">
                <a:solidFill>
                  <a:schemeClr val="bg1"/>
                </a:solidFill>
              </a:rPr>
              <a:t>Factors that could lead to war – Beijing Elites’ Perspective</a:t>
            </a:r>
          </a:p>
        </p:txBody>
      </p:sp>
      <p:sp>
        <p:nvSpPr>
          <p:cNvPr id="20"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AEF454-5C0A-AA18-4FE5-7A223E9DA886}"/>
              </a:ext>
            </a:extLst>
          </p:cNvPr>
          <p:cNvSpPr>
            <a:spLocks noGrp="1"/>
          </p:cNvSpPr>
          <p:nvPr>
            <p:ph idx="1"/>
          </p:nvPr>
        </p:nvSpPr>
        <p:spPr>
          <a:xfrm>
            <a:off x="838200" y="2004446"/>
            <a:ext cx="10515600" cy="4176897"/>
          </a:xfrm>
        </p:spPr>
        <p:txBody>
          <a:bodyPr>
            <a:normAutofit/>
          </a:bodyPr>
          <a:lstStyle/>
          <a:p>
            <a:pPr lvl="1"/>
            <a:r>
              <a:rPr lang="en-US" sz="2800" dirty="0">
                <a:solidFill>
                  <a:schemeClr val="bg1"/>
                </a:solidFill>
              </a:rPr>
              <a:t>Visits by high-level officials, Taiwan processing nuclear weapons or THAAD, or joining the UN as a sovereign member </a:t>
            </a:r>
          </a:p>
          <a:p>
            <a:pPr lvl="1"/>
            <a:r>
              <a:rPr lang="en-US" sz="2800" dirty="0">
                <a:solidFill>
                  <a:schemeClr val="bg1"/>
                </a:solidFill>
              </a:rPr>
              <a:t>From the 2005 Anti-Secession Law: Taiwan formally declaring independence or having an independence referendum</a:t>
            </a:r>
          </a:p>
          <a:p>
            <a:pPr lvl="2"/>
            <a:r>
              <a:rPr lang="en-US" sz="2800" dirty="0">
                <a:solidFill>
                  <a:schemeClr val="bg1"/>
                </a:solidFill>
              </a:rPr>
              <a:t>Admitting “completely exhausting all peaceful means for reunification” is a bit vague, but the vagueness benefits Beijing (reserving the right to final interpretation). </a:t>
            </a:r>
            <a:r>
              <a:rPr lang="en-US" sz="2800" dirty="0">
                <a:solidFill>
                  <a:schemeClr val="bg1"/>
                </a:solidFill>
                <a:sym typeface="Wingdings" panose="05000000000000000000" pitchFamily="2" charset="2"/>
              </a:rPr>
              <a:t> there is no timetable, as a timetable would put Beijing in a difficult position.</a:t>
            </a:r>
            <a:endParaRPr lang="en-US" sz="2800" dirty="0">
              <a:solidFill>
                <a:schemeClr val="bg1"/>
              </a:solidFill>
            </a:endParaRPr>
          </a:p>
        </p:txBody>
      </p:sp>
    </p:spTree>
    <p:extLst>
      <p:ext uri="{BB962C8B-B14F-4D97-AF65-F5344CB8AC3E}">
        <p14:creationId xmlns:p14="http://schemas.microsoft.com/office/powerpoint/2010/main" val="2987054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toy person in front of two lines of white figures">
            <a:extLst>
              <a:ext uri="{FF2B5EF4-FFF2-40B4-BE49-F238E27FC236}">
                <a16:creationId xmlns:a16="http://schemas.microsoft.com/office/drawing/2014/main" id="{DFD45C05-DA64-C643-DF19-CCD8259A525D}"/>
              </a:ext>
            </a:extLst>
          </p:cNvPr>
          <p:cNvPicPr>
            <a:picLocks noChangeAspect="1"/>
          </p:cNvPicPr>
          <p:nvPr/>
        </p:nvPicPr>
        <p:blipFill>
          <a:blip r:embed="rId3">
            <a:alphaModFix amt="35000"/>
          </a:blip>
          <a:srcRect t="14449"/>
          <a:stretch/>
        </p:blipFill>
        <p:spPr>
          <a:xfrm>
            <a:off x="20" y="10"/>
            <a:ext cx="12191980" cy="6857990"/>
          </a:xfrm>
          <a:prstGeom prst="rect">
            <a:avLst/>
          </a:prstGeom>
        </p:spPr>
      </p:pic>
      <p:sp>
        <p:nvSpPr>
          <p:cNvPr id="2" name="Title 1">
            <a:extLst>
              <a:ext uri="{FF2B5EF4-FFF2-40B4-BE49-F238E27FC236}">
                <a16:creationId xmlns:a16="http://schemas.microsoft.com/office/drawing/2014/main" id="{95CD2D03-17D8-AB14-B701-7C95A7C1F854}"/>
              </a:ext>
            </a:extLst>
          </p:cNvPr>
          <p:cNvSpPr>
            <a:spLocks noGrp="1"/>
          </p:cNvSpPr>
          <p:nvPr>
            <p:ph type="title"/>
          </p:nvPr>
        </p:nvSpPr>
        <p:spPr>
          <a:xfrm>
            <a:off x="838200" y="187342"/>
            <a:ext cx="10515600" cy="1325563"/>
          </a:xfrm>
        </p:spPr>
        <p:txBody>
          <a:bodyPr>
            <a:normAutofit/>
          </a:bodyPr>
          <a:lstStyle/>
          <a:p>
            <a:r>
              <a:rPr lang="en-US" sz="3600" dirty="0">
                <a:solidFill>
                  <a:srgbClr val="FFFFFF"/>
                </a:solidFill>
              </a:rPr>
              <a:t>Beijing Elites’ perceptions and misperceptions</a:t>
            </a:r>
          </a:p>
        </p:txBody>
      </p:sp>
      <p:sp>
        <p:nvSpPr>
          <p:cNvPr id="3" name="Content Placeholder 2">
            <a:extLst>
              <a:ext uri="{FF2B5EF4-FFF2-40B4-BE49-F238E27FC236}">
                <a16:creationId xmlns:a16="http://schemas.microsoft.com/office/drawing/2014/main" id="{1C67500E-4F37-6929-F459-9036EB89BC02}"/>
              </a:ext>
            </a:extLst>
          </p:cNvPr>
          <p:cNvSpPr>
            <a:spLocks noGrp="1"/>
          </p:cNvSpPr>
          <p:nvPr>
            <p:ph idx="1"/>
          </p:nvPr>
        </p:nvSpPr>
        <p:spPr>
          <a:xfrm>
            <a:off x="838200" y="1512916"/>
            <a:ext cx="10515600" cy="5345073"/>
          </a:xfrm>
        </p:spPr>
        <p:txBody>
          <a:bodyPr>
            <a:normAutofit/>
          </a:bodyPr>
          <a:lstStyle/>
          <a:p>
            <a:r>
              <a:rPr lang="en-US" sz="2400" dirty="0">
                <a:solidFill>
                  <a:srgbClr val="FFFFFF"/>
                </a:solidFill>
              </a:rPr>
              <a:t>Pessimistic as long as the DPP is in charge (DPP is promoting cultural independence first)</a:t>
            </a:r>
          </a:p>
          <a:p>
            <a:r>
              <a:rPr lang="en-US" sz="2400" dirty="0">
                <a:solidFill>
                  <a:srgbClr val="FFFFFF"/>
                </a:solidFill>
              </a:rPr>
              <a:t>Lai is calculative and changes his stance when needed </a:t>
            </a:r>
          </a:p>
          <a:p>
            <a:r>
              <a:rPr lang="en-US" sz="2400" dirty="0">
                <a:solidFill>
                  <a:srgbClr val="FFFFFF"/>
                </a:solidFill>
              </a:rPr>
              <a:t>Previous supportive gestures toward Taiwan were ignored </a:t>
            </a:r>
          </a:p>
          <a:p>
            <a:r>
              <a:rPr lang="en-US" sz="2400" dirty="0">
                <a:solidFill>
                  <a:srgbClr val="FFFFFF"/>
                </a:solidFill>
              </a:rPr>
              <a:t>Believe Taiwanese voters have the highest personal quality in Asia and are pragmatic and difficult to be fooled </a:t>
            </a:r>
          </a:p>
          <a:p>
            <a:r>
              <a:rPr lang="en-US" sz="2400" dirty="0">
                <a:solidFill>
                  <a:srgbClr val="FFFFFF"/>
                </a:solidFill>
              </a:rPr>
              <a:t>Believe it is most convenient for the U.S. to play the Taiwan card </a:t>
            </a:r>
          </a:p>
          <a:p>
            <a:r>
              <a:rPr lang="en-US" sz="2400" dirty="0">
                <a:solidFill>
                  <a:srgbClr val="FFFFFF"/>
                </a:solidFill>
              </a:rPr>
              <a:t>In the past, the U.S. congress was a participant in crisis management endeavors; nowadays, it is exceptionally provocative</a:t>
            </a:r>
          </a:p>
          <a:p>
            <a:r>
              <a:rPr lang="en-US" sz="2400" dirty="0">
                <a:solidFill>
                  <a:srgbClr val="FFFFFF"/>
                </a:solidFill>
              </a:rPr>
              <a:t>Answering the call from the hotline is conditional (if there were previous warnings, like the Pelosi visit, and the visit still took place, the U.S. should not expect the phone would be picked up, at least not immediately)</a:t>
            </a:r>
          </a:p>
          <a:p>
            <a:pPr lvl="1"/>
            <a:endParaRPr lang="en-US" sz="1100" dirty="0">
              <a:solidFill>
                <a:srgbClr val="FFFFFF"/>
              </a:solidFill>
            </a:endParaRPr>
          </a:p>
        </p:txBody>
      </p:sp>
    </p:spTree>
    <p:extLst>
      <p:ext uri="{BB962C8B-B14F-4D97-AF65-F5344CB8AC3E}">
        <p14:creationId xmlns:p14="http://schemas.microsoft.com/office/powerpoint/2010/main" val="81046650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erial view of the cityscape">
            <a:extLst>
              <a:ext uri="{FF2B5EF4-FFF2-40B4-BE49-F238E27FC236}">
                <a16:creationId xmlns:a16="http://schemas.microsoft.com/office/drawing/2014/main" id="{D25C76AB-CC31-8F9D-13C0-120D9211DCED}"/>
              </a:ext>
            </a:extLst>
          </p:cNvPr>
          <p:cNvPicPr>
            <a:picLocks noChangeAspect="1"/>
          </p:cNvPicPr>
          <p:nvPr/>
        </p:nvPicPr>
        <p:blipFill>
          <a:blip r:embed="rId3">
            <a:alphaModFix amt="35000"/>
          </a:blip>
          <a:srcRect t="14972" b="758"/>
          <a:stretch/>
        </p:blipFill>
        <p:spPr>
          <a:xfrm>
            <a:off x="20" y="10"/>
            <a:ext cx="12191980" cy="6857990"/>
          </a:xfrm>
          <a:prstGeom prst="rect">
            <a:avLst/>
          </a:prstGeom>
        </p:spPr>
      </p:pic>
      <p:sp>
        <p:nvSpPr>
          <p:cNvPr id="2" name="Title 1">
            <a:extLst>
              <a:ext uri="{FF2B5EF4-FFF2-40B4-BE49-F238E27FC236}">
                <a16:creationId xmlns:a16="http://schemas.microsoft.com/office/drawing/2014/main" id="{95CD2D03-17D8-AB14-B701-7C95A7C1F854}"/>
              </a:ext>
            </a:extLst>
          </p:cNvPr>
          <p:cNvSpPr>
            <a:spLocks noGrp="1"/>
          </p:cNvSpPr>
          <p:nvPr>
            <p:ph type="title"/>
          </p:nvPr>
        </p:nvSpPr>
        <p:spPr>
          <a:xfrm>
            <a:off x="838200" y="365125"/>
            <a:ext cx="10515600" cy="1325563"/>
          </a:xfrm>
        </p:spPr>
        <p:txBody>
          <a:bodyPr>
            <a:normAutofit/>
          </a:bodyPr>
          <a:lstStyle/>
          <a:p>
            <a:r>
              <a:rPr lang="en-US">
                <a:solidFill>
                  <a:srgbClr val="FFFFFF"/>
                </a:solidFill>
              </a:rPr>
              <a:t>Beijing Elites anticipation of the future</a:t>
            </a:r>
          </a:p>
        </p:txBody>
      </p:sp>
      <p:sp>
        <p:nvSpPr>
          <p:cNvPr id="3" name="Content Placeholder 2">
            <a:extLst>
              <a:ext uri="{FF2B5EF4-FFF2-40B4-BE49-F238E27FC236}">
                <a16:creationId xmlns:a16="http://schemas.microsoft.com/office/drawing/2014/main" id="{1C67500E-4F37-6929-F459-9036EB89BC02}"/>
              </a:ext>
            </a:extLst>
          </p:cNvPr>
          <p:cNvSpPr>
            <a:spLocks noGrp="1"/>
          </p:cNvSpPr>
          <p:nvPr>
            <p:ph idx="1"/>
          </p:nvPr>
        </p:nvSpPr>
        <p:spPr>
          <a:xfrm>
            <a:off x="838200" y="1825625"/>
            <a:ext cx="10515600" cy="4351338"/>
          </a:xfrm>
        </p:spPr>
        <p:txBody>
          <a:bodyPr>
            <a:normAutofit/>
          </a:bodyPr>
          <a:lstStyle/>
          <a:p>
            <a:pPr lvl="1"/>
            <a:r>
              <a:rPr lang="en-US" sz="2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Scenario #1: an upgraded version of the 1995-96 crisis</a:t>
            </a:r>
            <a:endParaRPr lang="en-US" sz="2800" kern="100" dirty="0">
              <a:solidFill>
                <a:srgbClr val="FFFFFF"/>
              </a:solidFill>
              <a:effectLst/>
              <a:latin typeface="Calibri" panose="020F0502020204030204" pitchFamily="34" charset="0"/>
              <a:ea typeface="DengXian" panose="02010600030101010101" pitchFamily="2" charset="-122"/>
              <a:cs typeface="Times New Roman" panose="02020603050405020304" pitchFamily="18" charset="0"/>
            </a:endParaRPr>
          </a:p>
          <a:p>
            <a:pPr lvl="1"/>
            <a:r>
              <a:rPr lang="en-US" sz="2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Scenario #2: Attack ROC territories other than Taiwan</a:t>
            </a:r>
            <a:endParaRPr lang="en-US" sz="2800" kern="100" dirty="0">
              <a:solidFill>
                <a:srgbClr val="FFFFFF"/>
              </a:solidFill>
              <a:effectLst/>
              <a:latin typeface="Calibri" panose="020F0502020204030204" pitchFamily="34" charset="0"/>
              <a:ea typeface="DengXian" panose="02010600030101010101" pitchFamily="2" charset="-122"/>
              <a:cs typeface="Times New Roman" panose="02020603050405020304" pitchFamily="18" charset="0"/>
            </a:endParaRPr>
          </a:p>
          <a:p>
            <a:pPr lvl="1"/>
            <a:r>
              <a:rPr lang="en-US" sz="2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Scenario #3: Retaliatory military operations </a:t>
            </a:r>
            <a:endParaRPr lang="en-US" sz="2800" kern="100" dirty="0">
              <a:solidFill>
                <a:srgbClr val="FFFFFF"/>
              </a:solidFill>
              <a:effectLst/>
              <a:latin typeface="Calibri" panose="020F0502020204030204" pitchFamily="34" charset="0"/>
              <a:ea typeface="DengXian" panose="02010600030101010101" pitchFamily="2" charset="-122"/>
              <a:cs typeface="Times New Roman" panose="02020603050405020304" pitchFamily="18" charset="0"/>
            </a:endParaRPr>
          </a:p>
          <a:p>
            <a:pPr lvl="1"/>
            <a:r>
              <a:rPr lang="en-US" sz="2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Scenario #4: Small-scale trade conflicts</a:t>
            </a:r>
            <a:endParaRPr lang="en-US" sz="2800" kern="100" dirty="0">
              <a:solidFill>
                <a:srgbClr val="FFFFFF"/>
              </a:solidFill>
              <a:effectLst/>
              <a:latin typeface="Calibri" panose="020F0502020204030204" pitchFamily="34" charset="0"/>
              <a:ea typeface="DengXian" panose="02010600030101010101" pitchFamily="2" charset="-122"/>
              <a:cs typeface="Times New Roman" panose="02020603050405020304" pitchFamily="18" charset="0"/>
            </a:endParaRPr>
          </a:p>
          <a:p>
            <a:pPr lvl="1"/>
            <a:r>
              <a:rPr lang="en-US" sz="2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Scenario #5: Maintain the status quo and low-level communications</a:t>
            </a:r>
          </a:p>
          <a:p>
            <a:pPr marL="457200" lvl="1" indent="0">
              <a:buNone/>
            </a:pPr>
            <a:endParaRPr lang="en-US" sz="2800" kern="100" dirty="0">
              <a:solidFill>
                <a:srgbClr val="FFFFFF"/>
              </a:solidFill>
              <a:latin typeface="Calibri" panose="020F0502020204030204" pitchFamily="34" charset="0"/>
              <a:ea typeface="DengXian" panose="02010600030101010101" pitchFamily="2" charset="-122"/>
              <a:cs typeface="Times New Roman" panose="02020603050405020304" pitchFamily="18" charset="0"/>
            </a:endParaRPr>
          </a:p>
          <a:p>
            <a:pPr marL="457200" lvl="1" indent="0">
              <a:buNone/>
            </a:pPr>
            <a:r>
              <a:rPr lang="zh-CN" sz="28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不能打，不愿打，必要的时候就得打</a:t>
            </a:r>
            <a:r>
              <a:rPr lang="zh-CN" sz="2800" dirty="0">
                <a:solidFill>
                  <a:srgbClr val="FFFFFF"/>
                </a:solidFill>
                <a:effectLst/>
                <a:ea typeface="Times New Roman" panose="02020603050405020304" pitchFamily="18" charset="0"/>
              </a:rPr>
              <a:t> </a:t>
            </a:r>
            <a:r>
              <a:rPr lang="zh-CN" sz="28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a:t>
            </a:r>
            <a:r>
              <a:rPr lang="en-US" sz="2800" dirty="0">
                <a:solidFill>
                  <a:srgbClr val="FFFFFF"/>
                </a:solidFill>
                <a:effectLst/>
                <a:latin typeface="Times New Roman" panose="02020603050405020304" pitchFamily="18" charset="0"/>
                <a:ea typeface="DengXian" panose="02010600030101010101" pitchFamily="2" charset="-122"/>
              </a:rPr>
              <a:t>as for war, we cannot fight and are unwilling to fight, but must fight when necessary.</a:t>
            </a:r>
            <a:r>
              <a:rPr lang="zh-CN" sz="28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2800" kern="100" dirty="0">
              <a:solidFill>
                <a:srgbClr val="FFFFFF"/>
              </a:solidFill>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001275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uilding with a tower and palm trees&#10;&#10;Description automatically generated">
            <a:extLst>
              <a:ext uri="{FF2B5EF4-FFF2-40B4-BE49-F238E27FC236}">
                <a16:creationId xmlns:a16="http://schemas.microsoft.com/office/drawing/2014/main" id="{C296FCB1-8CDF-CB4E-AEB1-BA370B458A46}"/>
              </a:ext>
            </a:extLst>
          </p:cNvPr>
          <p:cNvPicPr>
            <a:picLocks noChangeAspect="1"/>
          </p:cNvPicPr>
          <p:nvPr/>
        </p:nvPicPr>
        <p:blipFill>
          <a:blip r:embed="rId2">
            <a:extLst>
              <a:ext uri="{28A0092B-C50C-407E-A947-70E740481C1C}">
                <a14:useLocalDpi xmlns:a14="http://schemas.microsoft.com/office/drawing/2010/main" val="0"/>
              </a:ext>
            </a:extLst>
          </a:blip>
          <a:srcRect t="12790"/>
          <a:stretch/>
        </p:blipFill>
        <p:spPr>
          <a:xfrm>
            <a:off x="20" y="-22"/>
            <a:ext cx="12191977" cy="6858022"/>
          </a:xfrm>
          <a:prstGeom prst="rect">
            <a:avLst/>
          </a:prstGeom>
        </p:spPr>
      </p:pic>
      <p:sp>
        <p:nvSpPr>
          <p:cNvPr id="21" name="Rectangle 2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04A4B5-12F9-1F9D-3109-37A3D7D4183F}"/>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b="1">
                <a:solidFill>
                  <a:srgbClr val="FFFFFF"/>
                </a:solidFill>
                <a:effectLst/>
              </a:rPr>
              <a:t>Assessment by the Highest-Level Elites</a:t>
            </a:r>
            <a:br>
              <a:rPr lang="en-US" sz="5200">
                <a:solidFill>
                  <a:srgbClr val="FFFFFF"/>
                </a:solidFill>
                <a:effectLst/>
              </a:rPr>
            </a:br>
            <a:endParaRPr lang="en-US" sz="5200">
              <a:solidFill>
                <a:srgbClr val="FFFFFF"/>
              </a:solidFill>
            </a:endParaRPr>
          </a:p>
        </p:txBody>
      </p:sp>
      <p:sp>
        <p:nvSpPr>
          <p:cNvPr id="3" name="Text Placeholder 2">
            <a:extLst>
              <a:ext uri="{FF2B5EF4-FFF2-40B4-BE49-F238E27FC236}">
                <a16:creationId xmlns:a16="http://schemas.microsoft.com/office/drawing/2014/main" id="{698575B0-AFF7-A5B6-2CEA-5237E1D9D70A}"/>
              </a:ext>
            </a:extLst>
          </p:cNvPr>
          <p:cNvSpPr>
            <a:spLocks noGrp="1"/>
          </p:cNvSpPr>
          <p:nvPr>
            <p:ph type="body" idx="1"/>
          </p:nvPr>
        </p:nvSpPr>
        <p:spPr>
          <a:xfrm>
            <a:off x="643466" y="4551037"/>
            <a:ext cx="5449479" cy="1578054"/>
          </a:xfrm>
        </p:spPr>
        <p:txBody>
          <a:bodyPr vert="horz" lIns="91440" tIns="45720" rIns="91440" bIns="45720" rtlCol="0" anchor="b">
            <a:normAutofit/>
          </a:bodyPr>
          <a:lstStyle/>
          <a:p>
            <a:r>
              <a:rPr lang="en-US" b="1">
                <a:solidFill>
                  <a:srgbClr val="FFFFFF"/>
                </a:solidFill>
                <a:effectLst/>
              </a:rPr>
              <a:t>from Taiwan</a:t>
            </a:r>
            <a:endParaRPr lang="en-US">
              <a:solidFill>
                <a:srgbClr val="FFFFFF"/>
              </a:solidFill>
            </a:endParaRPr>
          </a:p>
        </p:txBody>
      </p:sp>
      <p:sp>
        <p:nvSpPr>
          <p:cNvPr id="23" name="Rectangle 2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40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838200" y="713312"/>
            <a:ext cx="4038600" cy="5431376"/>
          </a:xfrm>
        </p:spPr>
        <p:txBody>
          <a:bodyPr>
            <a:normAutofit/>
          </a:bodyPr>
          <a:lstStyle/>
          <a:p>
            <a:r>
              <a:rPr lang="en-US" b="1">
                <a:latin typeface="Arial" panose="020B0604020202020204" pitchFamily="34" charset="0"/>
                <a:cs typeface="Arial" panose="020B0604020202020204" pitchFamily="34" charset="0"/>
              </a:rPr>
              <a:t>Outline</a:t>
            </a:r>
          </a:p>
        </p:txBody>
      </p:sp>
      <p:sp>
        <p:nvSpPr>
          <p:cNvPr id="30" name="Content Placeholder 2"/>
          <p:cNvSpPr>
            <a:spLocks noGrp="1"/>
          </p:cNvSpPr>
          <p:nvPr>
            <p:ph idx="1"/>
          </p:nvPr>
        </p:nvSpPr>
        <p:spPr>
          <a:xfrm>
            <a:off x="4876801" y="136525"/>
            <a:ext cx="7093526" cy="6584950"/>
          </a:xfrm>
        </p:spPr>
        <p:txBody>
          <a:bodyPr anchor="ctr">
            <a:normAutofit/>
          </a:bodyPr>
          <a:lstStyle/>
          <a:p>
            <a:pPr marR="0">
              <a:spcAft>
                <a:spcPts val="800"/>
              </a:spcAft>
            </a:pPr>
            <a:r>
              <a:rPr lang="en-US" sz="2400" dirty="0">
                <a:effectLst/>
                <a:latin typeface="Aptos" panose="020B0004020202020204" pitchFamily="34" charset="0"/>
                <a:ea typeface="PMingLiU" panose="02020500000000000000" pitchFamily="18" charset="-120"/>
                <a:cs typeface="Times New Roman" panose="02020603050405020304" pitchFamily="18" charset="0"/>
              </a:rPr>
              <a:t>Overview of  “The Myth of a War in the Taiwan Strait”</a:t>
            </a:r>
            <a:r>
              <a:rPr lang="en-US" sz="2400" dirty="0">
                <a:effectLst/>
              </a:rPr>
              <a:t> </a:t>
            </a:r>
          </a:p>
          <a:p>
            <a:pPr marL="0" marR="0">
              <a:spcBef>
                <a:spcPts val="0"/>
              </a:spcBef>
              <a:spcAft>
                <a:spcPts val="800"/>
              </a:spcAft>
            </a:pPr>
            <a:r>
              <a:rPr lang="en-US" sz="2400" kern="100" dirty="0">
                <a:effectLst/>
                <a:latin typeface="Aptos" panose="020B0004020202020204" pitchFamily="34" charset="0"/>
                <a:ea typeface="PMingLiU" panose="02020500000000000000" pitchFamily="18" charset="-120"/>
                <a:cs typeface="Times New Roman" panose="02020603050405020304" pitchFamily="18" charset="0"/>
              </a:rPr>
              <a:t>How Do Scholars Interpret and Predict Cross-Strait Relations?</a:t>
            </a:r>
            <a:r>
              <a:rPr lang="zh-TW" altLang="en-US" sz="2400" kern="100" dirty="0">
                <a:effectLst/>
                <a:latin typeface="Aptos" panose="020B0004020202020204" pitchFamily="34" charset="0"/>
                <a:ea typeface="PMingLiU" panose="02020500000000000000" pitchFamily="18" charset="-120"/>
                <a:cs typeface="Times New Roman" panose="02020603050405020304" pitchFamily="18" charset="0"/>
              </a:rPr>
              <a:t> </a:t>
            </a:r>
            <a:r>
              <a:rPr lang="en-US" altLang="zh-TW" sz="2400" kern="100" dirty="0">
                <a:effectLst/>
                <a:latin typeface="Aptos" panose="020B0004020202020204" pitchFamily="34" charset="0"/>
                <a:ea typeface="PMingLiU" panose="02020500000000000000" pitchFamily="18" charset="-120"/>
                <a:cs typeface="Times New Roman" panose="02020603050405020304" pitchFamily="18" charset="0"/>
              </a:rPr>
              <a:t> </a:t>
            </a:r>
            <a:r>
              <a:rPr lang="en-US" sz="2400" dirty="0">
                <a:effectLst/>
                <a:latin typeface="Aptos" panose="020B0004020202020204" pitchFamily="34" charset="0"/>
                <a:ea typeface="PMingLiU" panose="02020500000000000000" pitchFamily="18" charset="-120"/>
                <a:cs typeface="Times New Roman" panose="02020603050405020304" pitchFamily="18" charset="0"/>
              </a:rPr>
              <a:t>Thucydides Trap V.S. </a:t>
            </a:r>
            <a:r>
              <a:rPr lang="en-US" sz="2400" dirty="0" err="1">
                <a:effectLst/>
                <a:latin typeface="Aptos" panose="020B0004020202020204" pitchFamily="34" charset="0"/>
                <a:ea typeface="PMingLiU" panose="02020500000000000000" pitchFamily="18" charset="-120"/>
                <a:cs typeface="Times New Roman" panose="02020603050405020304" pitchFamily="18" charset="0"/>
              </a:rPr>
              <a:t>Yizhou</a:t>
            </a:r>
            <a:r>
              <a:rPr lang="en-US" sz="2400" dirty="0">
                <a:effectLst/>
                <a:latin typeface="Aptos" panose="020B0004020202020204" pitchFamily="34" charset="0"/>
                <a:ea typeface="PMingLiU" panose="02020500000000000000" pitchFamily="18" charset="-120"/>
                <a:cs typeface="Times New Roman" panose="02020603050405020304" pitchFamily="18" charset="0"/>
              </a:rPr>
              <a:t> Dilemma</a:t>
            </a:r>
            <a:endParaRPr lang="en-US" sz="2400" kern="100" dirty="0">
              <a:effectLst/>
              <a:latin typeface="Aptos" panose="020B0004020202020204" pitchFamily="34" charset="0"/>
              <a:ea typeface="PMingLiU" panose="02020500000000000000" pitchFamily="18" charset="-120"/>
              <a:cs typeface="Times New Roman" panose="02020603050405020304" pitchFamily="18" charset="0"/>
            </a:endParaRPr>
          </a:p>
          <a:p>
            <a:pPr marR="0">
              <a:spcAft>
                <a:spcPts val="800"/>
              </a:spcAft>
            </a:pPr>
            <a:r>
              <a:rPr lang="en-US" sz="2400" dirty="0">
                <a:effectLst/>
                <a:latin typeface="Aptos" panose="020B0004020202020204" pitchFamily="34" charset="0"/>
                <a:ea typeface="PMingLiU" panose="02020500000000000000" pitchFamily="18" charset="-120"/>
                <a:cs typeface="Times New Roman" panose="02020603050405020304" pitchFamily="18" charset="0"/>
              </a:rPr>
              <a:t>Assessment of Key Debates</a:t>
            </a:r>
            <a:r>
              <a:rPr lang="en-US" sz="2400" dirty="0">
                <a:latin typeface="Aptos" panose="020B0004020202020204" pitchFamily="34" charset="0"/>
                <a:ea typeface="PMingLiU" panose="02020500000000000000" pitchFamily="18" charset="-120"/>
                <a:cs typeface="Times New Roman" panose="02020603050405020304" pitchFamily="18" charset="0"/>
              </a:rPr>
              <a:t>: </a:t>
            </a:r>
          </a:p>
          <a:p>
            <a:pPr marL="0" marR="0" indent="-342900">
              <a:lnSpc>
                <a:spcPct val="110000"/>
              </a:lnSpc>
              <a:spcBef>
                <a:spcPts val="400"/>
              </a:spcBef>
              <a:spcAft>
                <a:spcPts val="200"/>
              </a:spcAft>
              <a:buAutoNum type="arabicPeriod"/>
            </a:pPr>
            <a:r>
              <a:rPr lang="en-US" sz="1800" dirty="0">
                <a:effectLst/>
                <a:latin typeface="Aptos" panose="020B0004020202020204" pitchFamily="34" charset="0"/>
                <a:ea typeface="PMingLiU" panose="02020500000000000000" pitchFamily="18" charset="-120"/>
                <a:cs typeface="Times New Roman" panose="02020603050405020304" pitchFamily="18" charset="0"/>
              </a:rPr>
              <a:t>Status Descriptions</a:t>
            </a:r>
            <a:endParaRPr lang="en-US" sz="1800" dirty="0">
              <a:effectLst/>
            </a:endParaRPr>
          </a:p>
          <a:p>
            <a:pPr marL="0" marR="0" indent="-342900">
              <a:lnSpc>
                <a:spcPct val="110000"/>
              </a:lnSpc>
              <a:spcBef>
                <a:spcPts val="400"/>
              </a:spcBef>
              <a:spcAft>
                <a:spcPts val="200"/>
              </a:spcAft>
              <a:buAutoNum type="arabicPeriod"/>
            </a:pPr>
            <a:r>
              <a:rPr lang="en-US" sz="1800" dirty="0">
                <a:effectLst/>
                <a:latin typeface="Aptos" panose="020B0004020202020204" pitchFamily="34" charset="0"/>
                <a:ea typeface="PMingLiU" panose="02020500000000000000" pitchFamily="18" charset="-120"/>
                <a:cs typeface="Times New Roman" panose="02020603050405020304" pitchFamily="18" charset="0"/>
              </a:rPr>
              <a:t>Cognitive Differences</a:t>
            </a:r>
            <a:r>
              <a:rPr lang="en-US" sz="1800" dirty="0">
                <a:effectLst/>
              </a:rPr>
              <a:t> </a:t>
            </a:r>
          </a:p>
          <a:p>
            <a:pPr marL="0" marR="0" indent="-342900">
              <a:lnSpc>
                <a:spcPct val="110000"/>
              </a:lnSpc>
              <a:spcBef>
                <a:spcPts val="400"/>
              </a:spcBef>
              <a:spcAft>
                <a:spcPts val="200"/>
              </a:spcAft>
              <a:buAutoNum type="arabicPeriod"/>
            </a:pPr>
            <a:r>
              <a:rPr lang="en-US" sz="1800" dirty="0">
                <a:effectLst/>
                <a:latin typeface="Aptos" panose="020B0004020202020204" pitchFamily="34" charset="0"/>
                <a:ea typeface="PMingLiU" panose="02020500000000000000" pitchFamily="18" charset="-120"/>
                <a:cs typeface="Times New Roman" panose="02020603050405020304" pitchFamily="18" charset="0"/>
              </a:rPr>
              <a:t>Predictions</a:t>
            </a:r>
            <a:endParaRPr lang="en-US" sz="1800" dirty="0"/>
          </a:p>
          <a:p>
            <a:pPr>
              <a:spcAft>
                <a:spcPts val="800"/>
              </a:spcAft>
            </a:pPr>
            <a:r>
              <a:rPr lang="en-US" sz="2400" dirty="0">
                <a:effectLst/>
                <a:latin typeface="Aptos" panose="020B0004020202020204" pitchFamily="34" charset="0"/>
                <a:ea typeface="PMingLiU" panose="02020500000000000000" pitchFamily="18" charset="-120"/>
                <a:cs typeface="Times New Roman" panose="02020603050405020304" pitchFamily="18" charset="0"/>
              </a:rPr>
              <a:t>Why Elite Perception Matters?</a:t>
            </a:r>
            <a:r>
              <a:rPr lang="en-US" sz="2400" dirty="0">
                <a:effectLst/>
              </a:rPr>
              <a:t> </a:t>
            </a:r>
            <a:r>
              <a:rPr lang="en-US" sz="2400" kern="100" dirty="0">
                <a:effectLst/>
                <a:latin typeface="Aptos" panose="020B0004020202020204" pitchFamily="34" charset="0"/>
                <a:ea typeface="PMingLiU" panose="02020500000000000000" pitchFamily="18" charset="-120"/>
                <a:cs typeface="Times New Roman" panose="02020603050405020304" pitchFamily="18" charset="0"/>
              </a:rPr>
              <a:t>Comparing Assessments by High-level Elites from Three Sides:</a:t>
            </a:r>
            <a:endParaRPr lang="en-US" sz="2400" dirty="0">
              <a:effectLst/>
            </a:endParaRPr>
          </a:p>
          <a:p>
            <a:pPr marR="0">
              <a:spcAft>
                <a:spcPts val="800"/>
              </a:spcAft>
            </a:pPr>
            <a:r>
              <a:rPr lang="en-US" sz="2400" dirty="0">
                <a:effectLst/>
                <a:latin typeface="Aptos" panose="020B0004020202020204" pitchFamily="34" charset="0"/>
                <a:ea typeface="PMingLiU" panose="02020500000000000000" pitchFamily="18" charset="-120"/>
                <a:cs typeface="Times New Roman" panose="02020603050405020304" pitchFamily="18" charset="0"/>
              </a:rPr>
              <a:t>Research Design: Elite Survey on Perceptions:</a:t>
            </a:r>
            <a:r>
              <a:rPr lang="en-US" sz="2400" dirty="0">
                <a:effectLst/>
              </a:rPr>
              <a:t> </a:t>
            </a:r>
          </a:p>
          <a:p>
            <a:pPr marR="0">
              <a:spcAft>
                <a:spcPts val="800"/>
              </a:spcAft>
            </a:pPr>
            <a:r>
              <a:rPr lang="en-US" sz="2400" dirty="0">
                <a:latin typeface="Arial" panose="020B0604020202020204" pitchFamily="34" charset="0"/>
                <a:cs typeface="Arial" panose="020B0604020202020204" pitchFamily="34" charset="0"/>
              </a:rPr>
              <a:t>Empirical Results</a:t>
            </a:r>
          </a:p>
          <a:p>
            <a:pPr marL="0" marR="0">
              <a:spcBef>
                <a:spcPts val="0"/>
              </a:spcBef>
              <a:spcAft>
                <a:spcPts val="800"/>
              </a:spcAft>
            </a:pPr>
            <a:r>
              <a:rPr lang="en-US" sz="2400" kern="100" dirty="0">
                <a:effectLst/>
                <a:latin typeface="Aptos" panose="020B0004020202020204" pitchFamily="34" charset="0"/>
                <a:ea typeface="PMingLiU" panose="02020500000000000000" pitchFamily="18" charset="-120"/>
                <a:cs typeface="Times New Roman" panose="02020603050405020304" pitchFamily="18" charset="0"/>
              </a:rPr>
              <a:t>Implication of the </a:t>
            </a:r>
            <a:r>
              <a:rPr lang="en-US" sz="2400" kern="100" dirty="0" err="1">
                <a:effectLst/>
                <a:latin typeface="Aptos" panose="020B0004020202020204" pitchFamily="34" charset="0"/>
                <a:ea typeface="PMingLiU" panose="02020500000000000000" pitchFamily="18" charset="-120"/>
                <a:cs typeface="Times New Roman" panose="02020603050405020304" pitchFamily="18" charset="0"/>
              </a:rPr>
              <a:t>Yizhou</a:t>
            </a:r>
            <a:r>
              <a:rPr lang="en-US" sz="2400" kern="100" dirty="0">
                <a:effectLst/>
                <a:latin typeface="Aptos" panose="020B0004020202020204" pitchFamily="34" charset="0"/>
                <a:ea typeface="PMingLiU" panose="02020500000000000000" pitchFamily="18" charset="-120"/>
                <a:cs typeface="Times New Roman" panose="02020603050405020304" pitchFamily="18" charset="0"/>
              </a:rPr>
              <a:t> Dilemma for Current International Conflicts</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DA406315-525D-445D-B93D-41247AD0117C}" type="slidenum">
              <a:rPr lang="en-US" smtClean="0"/>
              <a:pPr>
                <a:spcAft>
                  <a:spcPts val="600"/>
                </a:spcAft>
              </a:pPr>
              <a:t>2</a:t>
            </a:fld>
            <a:endParaRPr lang="en-US"/>
          </a:p>
        </p:txBody>
      </p:sp>
    </p:spTree>
    <p:extLst>
      <p:ext uri="{BB962C8B-B14F-4D97-AF65-F5344CB8AC3E}">
        <p14:creationId xmlns:p14="http://schemas.microsoft.com/office/powerpoint/2010/main" val="414423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95CD2D03-17D8-AB14-B701-7C95A7C1F854}"/>
              </a:ext>
            </a:extLst>
          </p:cNvPr>
          <p:cNvSpPr>
            <a:spLocks noGrp="1"/>
          </p:cNvSpPr>
          <p:nvPr>
            <p:ph type="title"/>
          </p:nvPr>
        </p:nvSpPr>
        <p:spPr>
          <a:xfrm>
            <a:off x="838200" y="713312"/>
            <a:ext cx="4038600" cy="5431376"/>
          </a:xfrm>
        </p:spPr>
        <p:txBody>
          <a:bodyPr>
            <a:normAutofit/>
          </a:bodyPr>
          <a:lstStyle/>
          <a:p>
            <a:r>
              <a:rPr lang="en-US" sz="3600" dirty="0"/>
              <a:t>Taipei Elites’ evaluation of the possibility of war in the Taiwan Strait in the next decade</a:t>
            </a:r>
          </a:p>
        </p:txBody>
      </p:sp>
      <p:sp>
        <p:nvSpPr>
          <p:cNvPr id="3" name="Content Placeholder 2">
            <a:extLst>
              <a:ext uri="{FF2B5EF4-FFF2-40B4-BE49-F238E27FC236}">
                <a16:creationId xmlns:a16="http://schemas.microsoft.com/office/drawing/2014/main" id="{1C67500E-4F37-6929-F459-9036EB89BC02}"/>
              </a:ext>
            </a:extLst>
          </p:cNvPr>
          <p:cNvSpPr>
            <a:spLocks noGrp="1"/>
          </p:cNvSpPr>
          <p:nvPr>
            <p:ph idx="1"/>
          </p:nvPr>
        </p:nvSpPr>
        <p:spPr>
          <a:xfrm>
            <a:off x="4876800" y="713313"/>
            <a:ext cx="6993775" cy="5431376"/>
          </a:xfrm>
        </p:spPr>
        <p:txBody>
          <a:bodyPr anchor="ctr">
            <a:noAutofit/>
          </a:bodyPr>
          <a:lstStyle/>
          <a:p>
            <a:pPr marL="0" marR="0" indent="0">
              <a:spcBef>
                <a:spcPts val="0"/>
              </a:spcBef>
              <a:spcAft>
                <a:spcPts val="800"/>
              </a:spcAft>
              <a:buNone/>
            </a:pPr>
            <a:r>
              <a:rPr lang="en-US" sz="2400" b="1" kern="100" dirty="0">
                <a:effectLst/>
                <a:latin typeface="Aptos" panose="020B0004020202020204" pitchFamily="34" charset="0"/>
                <a:ea typeface="PMingLiU" panose="02020500000000000000" pitchFamily="18" charset="-120"/>
                <a:cs typeface="Times New Roman" panose="02020603050405020304" pitchFamily="18" charset="0"/>
              </a:rPr>
              <a:t>Beijing's Dual Strategy Toward Taiwan  </a:t>
            </a:r>
            <a:endParaRPr lang="en-US" sz="2400"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a:spcBef>
                <a:spcPts val="0"/>
              </a:spcBef>
              <a:spcAft>
                <a:spcPts val="800"/>
              </a:spcAft>
            </a:pPr>
            <a:r>
              <a:rPr lang="en-US" sz="2400" kern="100" dirty="0">
                <a:effectLst/>
                <a:latin typeface="Aptos" panose="020B0004020202020204" pitchFamily="34" charset="0"/>
                <a:ea typeface="PMingLiU" panose="02020500000000000000" pitchFamily="18" charset="-120"/>
                <a:cs typeface="Times New Roman" panose="02020603050405020304" pitchFamily="18" charset="0"/>
              </a:rPr>
              <a:t>  - Focus on peaceful integration through business and civil society.  </a:t>
            </a:r>
          </a:p>
          <a:p>
            <a:pPr marL="0" marR="0">
              <a:spcBef>
                <a:spcPts val="0"/>
              </a:spcBef>
              <a:spcAft>
                <a:spcPts val="800"/>
              </a:spcAft>
            </a:pPr>
            <a:r>
              <a:rPr lang="en-US" sz="2400" kern="100" dirty="0">
                <a:effectLst/>
                <a:latin typeface="Aptos" panose="020B0004020202020204" pitchFamily="34" charset="0"/>
                <a:ea typeface="PMingLiU" panose="02020500000000000000" pitchFamily="18" charset="-120"/>
                <a:cs typeface="Times New Roman" panose="02020603050405020304" pitchFamily="18" charset="0"/>
              </a:rPr>
              <a:t>  - Deliberately excludes pro-independence factions from key exchanges.  </a:t>
            </a:r>
          </a:p>
          <a:p>
            <a:pPr marL="0" marR="0">
              <a:spcBef>
                <a:spcPts val="0"/>
              </a:spcBef>
              <a:spcAft>
                <a:spcPts val="800"/>
              </a:spcAft>
            </a:pPr>
            <a:r>
              <a:rPr lang="en-US" sz="2400" kern="100" dirty="0">
                <a:effectLst/>
                <a:latin typeface="Aptos" panose="020B0004020202020204" pitchFamily="34" charset="0"/>
                <a:ea typeface="PMingLiU" panose="02020500000000000000" pitchFamily="18" charset="-120"/>
                <a:cs typeface="Times New Roman" panose="02020603050405020304" pitchFamily="18" charset="0"/>
              </a:rPr>
              <a:t>  - Seeks to suppress independence movements while maintaining economic cooperation</a:t>
            </a:r>
          </a:p>
          <a:p>
            <a:pPr marL="0" marR="0">
              <a:spcBef>
                <a:spcPts val="0"/>
              </a:spcBef>
              <a:spcAft>
                <a:spcPts val="800"/>
              </a:spcAft>
            </a:pPr>
            <a:r>
              <a:rPr lang="en-US" sz="2400" b="1" kern="100" dirty="0">
                <a:effectLst/>
                <a:latin typeface="Aptos" panose="020B0004020202020204" pitchFamily="34" charset="0"/>
                <a:ea typeface="PMingLiU" panose="02020500000000000000" pitchFamily="18" charset="-120"/>
                <a:cs typeface="Times New Roman" panose="02020603050405020304" pitchFamily="18" charset="0"/>
              </a:rPr>
              <a:t>Concerns of Taipei Experts  </a:t>
            </a:r>
            <a:endParaRPr lang="en-US" sz="2400"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a:spcBef>
                <a:spcPts val="0"/>
              </a:spcBef>
              <a:spcAft>
                <a:spcPts val="800"/>
              </a:spcAft>
            </a:pPr>
            <a:r>
              <a:rPr lang="en-US" sz="2400" kern="100" dirty="0">
                <a:effectLst/>
                <a:latin typeface="Aptos" panose="020B0004020202020204" pitchFamily="34" charset="0"/>
                <a:ea typeface="PMingLiU" panose="02020500000000000000" pitchFamily="18" charset="-120"/>
                <a:cs typeface="Times New Roman" panose="02020603050405020304" pitchFamily="18" charset="0"/>
              </a:rPr>
              <a:t>  - Experts emphasize the importance of vigilance in countering potential shifts in Beijing’s approach.  </a:t>
            </a:r>
          </a:p>
          <a:p>
            <a:pPr marL="0" marR="0">
              <a:spcBef>
                <a:spcPts val="0"/>
              </a:spcBef>
              <a:spcAft>
                <a:spcPts val="800"/>
              </a:spcAft>
            </a:pPr>
            <a:r>
              <a:rPr lang="en-US" sz="2400" kern="100" dirty="0">
                <a:effectLst/>
                <a:latin typeface="Aptos" panose="020B0004020202020204" pitchFamily="34" charset="0"/>
                <a:ea typeface="PMingLiU" panose="02020500000000000000" pitchFamily="18" charset="-120"/>
                <a:cs typeface="Times New Roman" panose="02020603050405020304" pitchFamily="18" charset="0"/>
              </a:rPr>
              <a:t>  - Growing urgency to develop a comprehensive response to Beijing's multi-layered strategy.</a:t>
            </a:r>
          </a:p>
        </p:txBody>
      </p:sp>
    </p:spTree>
    <p:extLst>
      <p:ext uri="{BB962C8B-B14F-4D97-AF65-F5344CB8AC3E}">
        <p14:creationId xmlns:p14="http://schemas.microsoft.com/office/powerpoint/2010/main" val="3519018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5D0090-A1D1-0DE8-6E5A-A5EE65E002D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93E2778-9BB7-8AC0-22FE-A3FDD717973C}"/>
              </a:ext>
            </a:extLst>
          </p:cNvPr>
          <p:cNvSpPr>
            <a:spLocks noGrp="1"/>
          </p:cNvSpPr>
          <p:nvPr>
            <p:ph type="title"/>
          </p:nvPr>
        </p:nvSpPr>
        <p:spPr>
          <a:xfrm>
            <a:off x="838200" y="713312"/>
            <a:ext cx="4038600" cy="5431376"/>
          </a:xfrm>
        </p:spPr>
        <p:txBody>
          <a:bodyPr>
            <a:normAutofit/>
          </a:bodyPr>
          <a:lstStyle/>
          <a:p>
            <a:r>
              <a:rPr lang="en-US"/>
              <a:t>Taipei Elites’ evaluation of the possibility of war in the Taiwan Strait in the next decade</a:t>
            </a:r>
          </a:p>
        </p:txBody>
      </p:sp>
      <p:sp>
        <p:nvSpPr>
          <p:cNvPr id="3" name="Content Placeholder 2">
            <a:extLst>
              <a:ext uri="{FF2B5EF4-FFF2-40B4-BE49-F238E27FC236}">
                <a16:creationId xmlns:a16="http://schemas.microsoft.com/office/drawing/2014/main" id="{6927C84E-26A5-B5A5-52C5-9E5BB86E9F52}"/>
              </a:ext>
            </a:extLst>
          </p:cNvPr>
          <p:cNvSpPr>
            <a:spLocks noGrp="1"/>
          </p:cNvSpPr>
          <p:nvPr>
            <p:ph idx="1"/>
          </p:nvPr>
        </p:nvSpPr>
        <p:spPr>
          <a:xfrm>
            <a:off x="6095999" y="713313"/>
            <a:ext cx="5257801" cy="5431376"/>
          </a:xfrm>
        </p:spPr>
        <p:txBody>
          <a:bodyPr anchor="ctr">
            <a:normAutofit/>
          </a:bodyPr>
          <a:lstStyle/>
          <a:p>
            <a:pPr marL="0" marR="0" indent="0">
              <a:spcBef>
                <a:spcPts val="0"/>
              </a:spcBef>
              <a:spcAft>
                <a:spcPts val="800"/>
              </a:spcAft>
              <a:buNone/>
            </a:pPr>
            <a:r>
              <a:rPr lang="en-US" b="1" kern="100" dirty="0">
                <a:effectLst/>
                <a:latin typeface="Aptos" panose="020B0004020202020204" pitchFamily="34" charset="0"/>
                <a:ea typeface="PMingLiU" panose="02020500000000000000" pitchFamily="18" charset="-120"/>
                <a:cs typeface="Times New Roman" panose="02020603050405020304" pitchFamily="18" charset="0"/>
              </a:rPr>
              <a:t>Possibility of Escalation  </a:t>
            </a:r>
            <a:endParaRPr lang="en-US"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a:spcBef>
                <a:spcPts val="0"/>
              </a:spcBef>
              <a:spcAft>
                <a:spcPts val="800"/>
              </a:spcAft>
            </a:pPr>
            <a:r>
              <a:rPr lang="en-US" kern="100" dirty="0">
                <a:effectLst/>
                <a:latin typeface="Aptos" panose="020B0004020202020204" pitchFamily="34" charset="0"/>
                <a:ea typeface="PMingLiU" panose="02020500000000000000" pitchFamily="18" charset="-120"/>
                <a:cs typeface="Times New Roman" panose="02020603050405020304" pitchFamily="18" charset="0"/>
              </a:rPr>
              <a:t>  - Current strategies favor peace, but global instability and China's domestic pressures could lead to more aggressive tactics.  </a:t>
            </a:r>
          </a:p>
          <a:p>
            <a:pPr marL="0" marR="0">
              <a:spcBef>
                <a:spcPts val="0"/>
              </a:spcBef>
              <a:spcAft>
                <a:spcPts val="800"/>
              </a:spcAft>
            </a:pPr>
            <a:r>
              <a:rPr lang="en-US" kern="100" dirty="0">
                <a:effectLst/>
                <a:latin typeface="Aptos" panose="020B0004020202020204" pitchFamily="34" charset="0"/>
                <a:ea typeface="PMingLiU" panose="02020500000000000000" pitchFamily="18" charset="-120"/>
                <a:cs typeface="Times New Roman" panose="02020603050405020304" pitchFamily="18" charset="0"/>
              </a:rPr>
              <a:t>  - Taiwan’s strategic window for effective action is narrowing, with increasing reliance on the U.S. potentially reducing its autonomy.</a:t>
            </a:r>
          </a:p>
        </p:txBody>
      </p:sp>
    </p:spTree>
    <p:extLst>
      <p:ext uri="{BB962C8B-B14F-4D97-AF65-F5344CB8AC3E}">
        <p14:creationId xmlns:p14="http://schemas.microsoft.com/office/powerpoint/2010/main" val="1868796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D2D03-17D8-AB14-B701-7C95A7C1F854}"/>
              </a:ext>
            </a:extLst>
          </p:cNvPr>
          <p:cNvSpPr>
            <a:spLocks noGrp="1"/>
          </p:cNvSpPr>
          <p:nvPr>
            <p:ph type="title"/>
          </p:nvPr>
        </p:nvSpPr>
        <p:spPr>
          <a:xfrm>
            <a:off x="838200" y="365125"/>
            <a:ext cx="10515600" cy="1325563"/>
          </a:xfrm>
        </p:spPr>
        <p:txBody>
          <a:bodyPr>
            <a:normAutofit/>
          </a:bodyPr>
          <a:lstStyle/>
          <a:p>
            <a:r>
              <a:rPr lang="en-US" sz="4200"/>
              <a:t>Taipei Elites’ perceptions and misperceptions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67500E-4F37-6929-F459-9036EB89BC02}"/>
              </a:ext>
            </a:extLst>
          </p:cNvPr>
          <p:cNvSpPr>
            <a:spLocks noGrp="1"/>
          </p:cNvSpPr>
          <p:nvPr>
            <p:ph idx="1"/>
          </p:nvPr>
        </p:nvSpPr>
        <p:spPr>
          <a:xfrm>
            <a:off x="282633" y="1929384"/>
            <a:ext cx="11704319" cy="4892040"/>
          </a:xfrm>
        </p:spPr>
        <p:txBody>
          <a:bodyPr>
            <a:normAutofit fontScale="70000" lnSpcReduction="20000"/>
          </a:bodyPr>
          <a:lstStyle/>
          <a:p>
            <a:pPr marL="0" marR="0" indent="0">
              <a:spcBef>
                <a:spcPts val="0"/>
              </a:spcBef>
              <a:spcAft>
                <a:spcPts val="800"/>
              </a:spcAft>
              <a:buNone/>
            </a:pPr>
            <a:r>
              <a:rPr lang="en-US" b="1" kern="100" dirty="0">
                <a:effectLst/>
                <a:latin typeface="Aptos" panose="020B0004020202020204" pitchFamily="34" charset="0"/>
                <a:ea typeface="PMingLiU" panose="02020500000000000000" pitchFamily="18" charset="-120"/>
                <a:cs typeface="Times New Roman" panose="02020603050405020304" pitchFamily="18" charset="0"/>
              </a:rPr>
              <a:t>Partisan Divide in Cross-Strait Strategies  </a:t>
            </a:r>
            <a:endParaRPr lang="en-US"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indent="0">
              <a:spcBef>
                <a:spcPts val="0"/>
              </a:spcBef>
              <a:spcAft>
                <a:spcPts val="800"/>
              </a:spcAft>
              <a:buNone/>
            </a:pPr>
            <a:r>
              <a:rPr lang="en-US" b="1" kern="100" dirty="0">
                <a:effectLst/>
                <a:latin typeface="Aptos" panose="020B0004020202020204" pitchFamily="34" charset="0"/>
                <a:ea typeface="PMingLiU" panose="02020500000000000000" pitchFamily="18" charset="-120"/>
                <a:cs typeface="Times New Roman" panose="02020603050405020304" pitchFamily="18" charset="0"/>
              </a:rPr>
              <a:t>DPP (Democratic Progressive Party):  </a:t>
            </a:r>
          </a:p>
          <a:p>
            <a:pPr marL="0" marR="0">
              <a:spcBef>
                <a:spcPts val="0"/>
              </a:spcBef>
              <a:spcAft>
                <a:spcPts val="800"/>
              </a:spcAft>
            </a:pPr>
            <a:r>
              <a:rPr lang="en-US" kern="100" dirty="0">
                <a:effectLst/>
                <a:latin typeface="Aptos" panose="020B0004020202020204" pitchFamily="34" charset="0"/>
                <a:ea typeface="PMingLiU" panose="02020500000000000000" pitchFamily="18" charset="-120"/>
                <a:cs typeface="Times New Roman" panose="02020603050405020304" pitchFamily="18" charset="0"/>
              </a:rPr>
              <a:t>   Success seen in Tsai Ing-wen's cautious diplomacy, with U.S. backing.  </a:t>
            </a:r>
          </a:p>
          <a:p>
            <a:pPr marL="0" marR="0">
              <a:spcBef>
                <a:spcPts val="0"/>
              </a:spcBef>
              <a:spcAft>
                <a:spcPts val="800"/>
              </a:spcAft>
            </a:pPr>
            <a:r>
              <a:rPr lang="en-US" kern="100" dirty="0">
                <a:effectLst/>
                <a:latin typeface="Aptos" panose="020B0004020202020204" pitchFamily="34" charset="0"/>
                <a:ea typeface="PMingLiU" panose="02020500000000000000" pitchFamily="18" charset="-120"/>
                <a:cs typeface="Times New Roman" panose="02020603050405020304" pitchFamily="18" charset="0"/>
              </a:rPr>
              <a:t>   The US-Taiwan relation is strong enough to move forward, so it’s time to try to advocates for a "One China, One Taiwan" stance, challenging Beijing’s view.</a:t>
            </a:r>
          </a:p>
          <a:p>
            <a:pPr marL="0" marR="0" indent="0">
              <a:spcBef>
                <a:spcPts val="0"/>
              </a:spcBef>
              <a:spcAft>
                <a:spcPts val="800"/>
              </a:spcAft>
              <a:buNone/>
            </a:pPr>
            <a:r>
              <a:rPr lang="en-US" b="1" kern="100" dirty="0">
                <a:effectLst/>
                <a:latin typeface="Aptos" panose="020B0004020202020204" pitchFamily="34" charset="0"/>
                <a:ea typeface="PMingLiU" panose="02020500000000000000" pitchFamily="18" charset="-120"/>
                <a:cs typeface="Times New Roman" panose="02020603050405020304" pitchFamily="18" charset="0"/>
              </a:rPr>
              <a:t>Opposition Parties (KMT):  </a:t>
            </a:r>
          </a:p>
          <a:p>
            <a:pPr marL="0" marR="0">
              <a:spcBef>
                <a:spcPts val="0"/>
              </a:spcBef>
              <a:spcAft>
                <a:spcPts val="800"/>
              </a:spcAft>
            </a:pPr>
            <a:r>
              <a:rPr lang="en-US" kern="100" dirty="0">
                <a:effectLst/>
                <a:latin typeface="Aptos" panose="020B0004020202020204" pitchFamily="34" charset="0"/>
                <a:ea typeface="PMingLiU" panose="02020500000000000000" pitchFamily="18" charset="-120"/>
                <a:cs typeface="Times New Roman" panose="02020603050405020304" pitchFamily="18" charset="0"/>
              </a:rPr>
              <a:t>    Favor maintaining the "92 Consensus" for stable Cross-Strait dialogue.</a:t>
            </a:r>
          </a:p>
          <a:p>
            <a:pPr marL="0" marR="0">
              <a:spcBef>
                <a:spcPts val="0"/>
              </a:spcBef>
              <a:spcAft>
                <a:spcPts val="800"/>
              </a:spcAft>
            </a:pPr>
            <a:r>
              <a:rPr lang="en-US" kern="100" dirty="0">
                <a:effectLst/>
                <a:latin typeface="Aptos" panose="020B0004020202020204" pitchFamily="34" charset="0"/>
                <a:ea typeface="PMingLiU" panose="02020500000000000000" pitchFamily="18" charset="-120"/>
                <a:cs typeface="Times New Roman" panose="02020603050405020304" pitchFamily="18" charset="0"/>
              </a:rPr>
              <a:t>     Support deterrence to reinforce Taiwan's autonomy while engaging Beijing in negotiations. – KMT reformers, not all</a:t>
            </a:r>
          </a:p>
          <a:p>
            <a:pPr marL="0" marR="0" indent="0">
              <a:spcBef>
                <a:spcPts val="0"/>
              </a:spcBef>
              <a:spcAft>
                <a:spcPts val="800"/>
              </a:spcAft>
              <a:buNone/>
            </a:pPr>
            <a:r>
              <a:rPr lang="en-US" b="1" kern="100" dirty="0">
                <a:effectLst/>
                <a:latin typeface="Aptos" panose="020B0004020202020204" pitchFamily="34" charset="0"/>
                <a:ea typeface="PMingLiU" panose="02020500000000000000" pitchFamily="18" charset="-120"/>
                <a:cs typeface="Times New Roman" panose="02020603050405020304" pitchFamily="18" charset="0"/>
              </a:rPr>
              <a:t>Divergent Views on Deterrence  </a:t>
            </a:r>
            <a:endParaRPr lang="en-US"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indent="0">
              <a:spcBef>
                <a:spcPts val="0"/>
              </a:spcBef>
              <a:spcAft>
                <a:spcPts val="800"/>
              </a:spcAft>
              <a:buNone/>
            </a:pPr>
            <a:r>
              <a:rPr lang="en-US" b="1" i="1" kern="100" dirty="0">
                <a:effectLst/>
                <a:latin typeface="Aptos" panose="020B0004020202020204" pitchFamily="34" charset="0"/>
                <a:ea typeface="PMingLiU" panose="02020500000000000000" pitchFamily="18" charset="-120"/>
                <a:cs typeface="Times New Roman" panose="02020603050405020304" pitchFamily="18" charset="0"/>
              </a:rPr>
              <a:t>DPP:  </a:t>
            </a:r>
          </a:p>
          <a:p>
            <a:pPr marL="0" marR="0">
              <a:spcBef>
                <a:spcPts val="0"/>
              </a:spcBef>
              <a:spcAft>
                <a:spcPts val="800"/>
              </a:spcAft>
            </a:pPr>
            <a:r>
              <a:rPr lang="en-US" kern="100" dirty="0">
                <a:effectLst/>
                <a:latin typeface="Aptos" panose="020B0004020202020204" pitchFamily="34" charset="0"/>
                <a:ea typeface="PMingLiU" panose="02020500000000000000" pitchFamily="18" charset="-120"/>
                <a:cs typeface="Times New Roman" panose="02020603050405020304" pitchFamily="18" charset="0"/>
              </a:rPr>
              <a:t>    Deterrence as a tool to resist unification under Beijing's terms.  </a:t>
            </a:r>
          </a:p>
          <a:p>
            <a:pPr marL="0" marR="0">
              <a:spcBef>
                <a:spcPts val="0"/>
              </a:spcBef>
              <a:spcAft>
                <a:spcPts val="800"/>
              </a:spcAft>
            </a:pPr>
            <a:r>
              <a:rPr lang="en-US" kern="100" dirty="0">
                <a:effectLst/>
                <a:latin typeface="Aptos" panose="020B0004020202020204" pitchFamily="34" charset="0"/>
                <a:ea typeface="PMingLiU" panose="02020500000000000000" pitchFamily="18" charset="-120"/>
                <a:cs typeface="Times New Roman" panose="02020603050405020304" pitchFamily="18" charset="0"/>
              </a:rPr>
              <a:t>     Focus on presenting symbolic strength with little understanding about comprehensive defense</a:t>
            </a:r>
          </a:p>
          <a:p>
            <a:pPr marL="0" marR="0" indent="0">
              <a:spcBef>
                <a:spcPts val="0"/>
              </a:spcBef>
              <a:spcAft>
                <a:spcPts val="800"/>
              </a:spcAft>
              <a:buNone/>
            </a:pPr>
            <a:r>
              <a:rPr lang="en-US" b="1" i="1" kern="100" dirty="0">
                <a:effectLst/>
                <a:latin typeface="Aptos" panose="020B0004020202020204" pitchFamily="34" charset="0"/>
                <a:ea typeface="PMingLiU" panose="02020500000000000000" pitchFamily="18" charset="-120"/>
                <a:cs typeface="Times New Roman" panose="02020603050405020304" pitchFamily="18" charset="0"/>
              </a:rPr>
              <a:t> Opposition (KMT):  </a:t>
            </a:r>
          </a:p>
          <a:p>
            <a:pPr marL="0" marR="0">
              <a:spcBef>
                <a:spcPts val="0"/>
              </a:spcBef>
              <a:spcAft>
                <a:spcPts val="800"/>
              </a:spcAft>
            </a:pPr>
            <a:r>
              <a:rPr lang="en-US" kern="100" dirty="0">
                <a:effectLst/>
                <a:latin typeface="Aptos" panose="020B0004020202020204" pitchFamily="34" charset="0"/>
                <a:ea typeface="PMingLiU" panose="02020500000000000000" pitchFamily="18" charset="-120"/>
                <a:cs typeface="Times New Roman" panose="02020603050405020304" pitchFamily="18" charset="0"/>
              </a:rPr>
              <a:t>      Deterrence as a means to maintain the "Republic of China on Taiwan" and engage in dialogue from a position of strength.</a:t>
            </a:r>
          </a:p>
          <a:p>
            <a:pPr lvl="1"/>
            <a:endParaRPr lang="en-US" sz="1400" dirty="0"/>
          </a:p>
        </p:txBody>
      </p:sp>
    </p:spTree>
    <p:extLst>
      <p:ext uri="{BB962C8B-B14F-4D97-AF65-F5344CB8AC3E}">
        <p14:creationId xmlns:p14="http://schemas.microsoft.com/office/powerpoint/2010/main" val="162840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D2D03-17D8-AB14-B701-7C95A7C1F854}"/>
              </a:ext>
            </a:extLst>
          </p:cNvPr>
          <p:cNvSpPr>
            <a:spLocks noGrp="1"/>
          </p:cNvSpPr>
          <p:nvPr>
            <p:ph type="title"/>
          </p:nvPr>
        </p:nvSpPr>
        <p:spPr>
          <a:xfrm>
            <a:off x="838200" y="365125"/>
            <a:ext cx="10515600" cy="1325563"/>
          </a:xfrm>
        </p:spPr>
        <p:txBody>
          <a:bodyPr>
            <a:normAutofit/>
          </a:bodyPr>
          <a:lstStyle/>
          <a:p>
            <a:r>
              <a:rPr lang="en-US" sz="5400" dirty="0"/>
              <a:t>Taipei Elites anticipation of the future</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67500E-4F37-6929-F459-9036EB89BC02}"/>
              </a:ext>
            </a:extLst>
          </p:cNvPr>
          <p:cNvSpPr>
            <a:spLocks noGrp="1"/>
          </p:cNvSpPr>
          <p:nvPr>
            <p:ph idx="1"/>
          </p:nvPr>
        </p:nvSpPr>
        <p:spPr>
          <a:xfrm>
            <a:off x="209065" y="1807549"/>
            <a:ext cx="11770822" cy="5607404"/>
          </a:xfrm>
        </p:spPr>
        <p:txBody>
          <a:bodyPr>
            <a:normAutofit lnSpcReduction="10000"/>
          </a:bodyPr>
          <a:lstStyle/>
          <a:p>
            <a:pPr marL="0" marR="0" indent="0">
              <a:spcBef>
                <a:spcPts val="0"/>
              </a:spcBef>
              <a:spcAft>
                <a:spcPts val="800"/>
              </a:spcAft>
              <a:buNone/>
            </a:pPr>
            <a:r>
              <a:rPr lang="en-US" sz="2000" b="1" kern="100" dirty="0">
                <a:effectLst/>
                <a:latin typeface="Aptos" panose="020B0004020202020204" pitchFamily="34" charset="0"/>
                <a:ea typeface="PMingLiU" panose="02020500000000000000" pitchFamily="18" charset="-120"/>
                <a:cs typeface="Times New Roman" panose="02020603050405020304" pitchFamily="18" charset="0"/>
              </a:rPr>
              <a:t>Communication Gaps with Beijing  </a:t>
            </a:r>
            <a:endParaRPr lang="en-US" sz="2000"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a:spcBef>
                <a:spcPts val="0"/>
              </a:spcBef>
              <a:spcAft>
                <a:spcPts val="800"/>
              </a:spcAft>
            </a:pPr>
            <a:r>
              <a:rPr lang="en-US" sz="2000" kern="100" dirty="0">
                <a:effectLst/>
                <a:latin typeface="Aptos" panose="020B0004020202020204" pitchFamily="34" charset="0"/>
                <a:ea typeface="PMingLiU" panose="02020500000000000000" pitchFamily="18" charset="-120"/>
                <a:cs typeface="Times New Roman" panose="02020603050405020304" pitchFamily="18" charset="0"/>
              </a:rPr>
              <a:t>  - Absence of direct dialogue increases risks of miscalculation.  </a:t>
            </a:r>
          </a:p>
          <a:p>
            <a:pPr marL="0" marR="0">
              <a:spcBef>
                <a:spcPts val="0"/>
              </a:spcBef>
              <a:spcAft>
                <a:spcPts val="800"/>
              </a:spcAft>
            </a:pPr>
            <a:r>
              <a:rPr lang="en-US" sz="2000" kern="100" dirty="0">
                <a:effectLst/>
                <a:latin typeface="Aptos" panose="020B0004020202020204" pitchFamily="34" charset="0"/>
                <a:ea typeface="PMingLiU" panose="02020500000000000000" pitchFamily="18" charset="-120"/>
                <a:cs typeface="Times New Roman" panose="02020603050405020304" pitchFamily="18" charset="0"/>
              </a:rPr>
              <a:t>  - Reliance on indirect communication (via Washington) is inadequate, especially during crises (e.g., the "Missile Alert" incident).  </a:t>
            </a:r>
            <a:r>
              <a:rPr lang="en-US" sz="2000" b="1" kern="100" dirty="0">
                <a:effectLst/>
                <a:latin typeface="Aptos" panose="020B0004020202020204" pitchFamily="34" charset="0"/>
                <a:ea typeface="PMingLiU" panose="02020500000000000000" pitchFamily="18" charset="-120"/>
                <a:cs typeface="Times New Roman" panose="02020603050405020304" pitchFamily="18" charset="0"/>
              </a:rPr>
              <a:t>Semiconductor Industry Concerns  </a:t>
            </a:r>
            <a:endParaRPr lang="en-US" sz="2000"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a:spcBef>
                <a:spcPts val="0"/>
              </a:spcBef>
              <a:spcAft>
                <a:spcPts val="800"/>
              </a:spcAft>
            </a:pPr>
            <a:r>
              <a:rPr lang="en-US" sz="2000" kern="100" dirty="0">
                <a:effectLst/>
                <a:latin typeface="Aptos" panose="020B0004020202020204" pitchFamily="34" charset="0"/>
                <a:ea typeface="PMingLiU" panose="02020500000000000000" pitchFamily="18" charset="-120"/>
                <a:cs typeface="Times New Roman" panose="02020603050405020304" pitchFamily="18" charset="0"/>
              </a:rPr>
              <a:t>  - Pressure to relocate manufacturing to the U.S. creates economic challenges.  </a:t>
            </a:r>
          </a:p>
          <a:p>
            <a:pPr marL="0" marR="0">
              <a:spcBef>
                <a:spcPts val="0"/>
              </a:spcBef>
              <a:spcAft>
                <a:spcPts val="800"/>
              </a:spcAft>
            </a:pPr>
            <a:r>
              <a:rPr lang="en-US" sz="2000" kern="100" dirty="0">
                <a:effectLst/>
                <a:latin typeface="Aptos" panose="020B0004020202020204" pitchFamily="34" charset="0"/>
                <a:ea typeface="PMingLiU" panose="02020500000000000000" pitchFamily="18" charset="-120"/>
                <a:cs typeface="Times New Roman" panose="02020603050405020304" pitchFamily="18" charset="0"/>
              </a:rPr>
              <a:t>  - Fear that political decisions might undermine Taiwan’s "Silicon Shield" without securing adequate returns or protections.  </a:t>
            </a:r>
          </a:p>
          <a:p>
            <a:pPr marL="0" marR="0">
              <a:spcBef>
                <a:spcPts val="0"/>
              </a:spcBef>
              <a:spcAft>
                <a:spcPts val="800"/>
              </a:spcAft>
            </a:pPr>
            <a:r>
              <a:rPr lang="en-US" sz="2000" kern="100" dirty="0">
                <a:effectLst/>
                <a:latin typeface="Aptos" panose="020B0004020202020204" pitchFamily="34" charset="0"/>
                <a:ea typeface="PMingLiU" panose="02020500000000000000" pitchFamily="18" charset="-120"/>
                <a:cs typeface="Times New Roman" panose="02020603050405020304" pitchFamily="18" charset="0"/>
              </a:rPr>
              <a:t>  - Debate over balancing economic interests with geopolitical realities.</a:t>
            </a:r>
          </a:p>
          <a:p>
            <a:pPr marL="0" marR="0" indent="0">
              <a:spcBef>
                <a:spcPts val="0"/>
              </a:spcBef>
              <a:spcAft>
                <a:spcPts val="800"/>
              </a:spcAft>
              <a:buNone/>
            </a:pPr>
            <a:r>
              <a:rPr lang="en-US" sz="2000" b="1" kern="100" dirty="0">
                <a:effectLst/>
                <a:latin typeface="Aptos" panose="020B0004020202020204" pitchFamily="34" charset="0"/>
                <a:ea typeface="PMingLiU" panose="02020500000000000000" pitchFamily="18" charset="-120"/>
                <a:cs typeface="Times New Roman" panose="02020603050405020304" pitchFamily="18" charset="0"/>
              </a:rPr>
              <a:t>Strategic Balancing Act  </a:t>
            </a:r>
            <a:endParaRPr lang="en-US" sz="2000"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a:spcBef>
                <a:spcPts val="0"/>
              </a:spcBef>
              <a:spcAft>
                <a:spcPts val="800"/>
              </a:spcAft>
            </a:pPr>
            <a:r>
              <a:rPr lang="en-US" sz="2000" b="1" kern="100" dirty="0">
                <a:effectLst/>
                <a:latin typeface="Aptos" panose="020B0004020202020204" pitchFamily="34" charset="0"/>
                <a:ea typeface="PMingLiU" panose="02020500000000000000" pitchFamily="18" charset="-120"/>
                <a:cs typeface="Times New Roman" panose="02020603050405020304" pitchFamily="18" charset="0"/>
              </a:rPr>
              <a:t>DPP: </a:t>
            </a:r>
            <a:endParaRPr lang="en-US" sz="2000"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a:spcBef>
                <a:spcPts val="0"/>
              </a:spcBef>
              <a:spcAft>
                <a:spcPts val="800"/>
              </a:spcAft>
            </a:pPr>
            <a:r>
              <a:rPr lang="en-US" sz="2000" kern="100" dirty="0">
                <a:effectLst/>
                <a:latin typeface="Aptos" panose="020B0004020202020204" pitchFamily="34" charset="0"/>
                <a:ea typeface="PMingLiU" panose="02020500000000000000" pitchFamily="18" charset="-120"/>
                <a:cs typeface="Times New Roman" panose="02020603050405020304" pitchFamily="18" charset="0"/>
              </a:rPr>
              <a:t>Taiwan should lean closer to the US as Beijing will never sincerely respect Taiwan</a:t>
            </a:r>
          </a:p>
          <a:p>
            <a:pPr marL="0" marR="0">
              <a:spcBef>
                <a:spcPts val="0"/>
              </a:spcBef>
              <a:spcAft>
                <a:spcPts val="800"/>
              </a:spcAft>
            </a:pPr>
            <a:r>
              <a:rPr lang="en-US" sz="2000" b="1" kern="100" dirty="0">
                <a:effectLst/>
                <a:latin typeface="Aptos" panose="020B0004020202020204" pitchFamily="34" charset="0"/>
                <a:ea typeface="PMingLiU" panose="02020500000000000000" pitchFamily="18" charset="-120"/>
                <a:cs typeface="Times New Roman" panose="02020603050405020304" pitchFamily="18" charset="0"/>
              </a:rPr>
              <a:t>KMT</a:t>
            </a:r>
            <a:endParaRPr lang="en-US" sz="2000" kern="100" dirty="0">
              <a:effectLst/>
              <a:latin typeface="Aptos" panose="020B0004020202020204" pitchFamily="34" charset="0"/>
              <a:ea typeface="PMingLiU" panose="02020500000000000000" pitchFamily="18" charset="-120"/>
              <a:cs typeface="Times New Roman" panose="02020603050405020304" pitchFamily="18" charset="0"/>
            </a:endParaRPr>
          </a:p>
          <a:p>
            <a:pPr marL="0" marR="0">
              <a:spcBef>
                <a:spcPts val="0"/>
              </a:spcBef>
              <a:spcAft>
                <a:spcPts val="800"/>
              </a:spcAft>
            </a:pPr>
            <a:r>
              <a:rPr lang="en-US" sz="2000" kern="100" dirty="0">
                <a:effectLst/>
                <a:latin typeface="Aptos" panose="020B0004020202020204" pitchFamily="34" charset="0"/>
                <a:ea typeface="PMingLiU" panose="02020500000000000000" pitchFamily="18" charset="-120"/>
                <a:cs typeface="Times New Roman" panose="02020603050405020304" pitchFamily="18" charset="0"/>
              </a:rPr>
              <a:t>Taiwan must navigate its position between Washington and Beijing carefully.  </a:t>
            </a:r>
          </a:p>
          <a:p>
            <a:pPr marL="0" marR="0" indent="0">
              <a:spcBef>
                <a:spcPts val="0"/>
              </a:spcBef>
              <a:spcAft>
                <a:spcPts val="800"/>
              </a:spcAft>
              <a:buNone/>
            </a:pPr>
            <a:r>
              <a:rPr lang="en-US" sz="2000" b="1" kern="100" dirty="0">
                <a:effectLst/>
                <a:latin typeface="Aptos" panose="020B0004020202020204" pitchFamily="34" charset="0"/>
                <a:ea typeface="PMingLiU" panose="02020500000000000000" pitchFamily="18" charset="-120"/>
                <a:cs typeface="Times New Roman" panose="02020603050405020304" pitchFamily="18" charset="0"/>
              </a:rPr>
              <a:t>NOTE: </a:t>
            </a:r>
            <a:r>
              <a:rPr lang="en-US" sz="2000" kern="100" dirty="0">
                <a:effectLst/>
                <a:latin typeface="Aptos" panose="020B0004020202020204" pitchFamily="34" charset="0"/>
                <a:ea typeface="PMingLiU" panose="02020500000000000000" pitchFamily="18" charset="-120"/>
                <a:cs typeface="Times New Roman" panose="02020603050405020304" pitchFamily="18" charset="0"/>
              </a:rPr>
              <a:t>Both DPP and KMT stress the importance of U.S. understanding Taiwan’s nuanced defense strategies and the necessity of dialogue with Beijing.</a:t>
            </a:r>
          </a:p>
          <a:p>
            <a:pPr marL="0" marR="0">
              <a:spcBef>
                <a:spcPts val="0"/>
              </a:spcBef>
              <a:spcAft>
                <a:spcPts val="800"/>
              </a:spcAft>
            </a:pPr>
            <a:r>
              <a:rPr lang="en-US" sz="1200" kern="100" dirty="0">
                <a:effectLst/>
                <a:latin typeface="Aptos" panose="020B0004020202020204" pitchFamily="34" charset="0"/>
                <a:ea typeface="PMingLiU" panose="02020500000000000000" pitchFamily="18" charset="-120"/>
                <a:cs typeface="Times New Roman" panose="02020603050405020304" pitchFamily="18" charset="0"/>
              </a:rPr>
              <a:t> </a:t>
            </a:r>
          </a:p>
          <a:p>
            <a:pPr lvl="1"/>
            <a:endParaRPr lang="en-US" sz="1200" kern="1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14959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the capitol building&#10;&#10;Description automatically generated">
            <a:extLst>
              <a:ext uri="{FF2B5EF4-FFF2-40B4-BE49-F238E27FC236}">
                <a16:creationId xmlns:a16="http://schemas.microsoft.com/office/drawing/2014/main" id="{78255982-88C5-4EB3-9367-B1153AA7547B}"/>
              </a:ext>
            </a:extLst>
          </p:cNvPr>
          <p:cNvPicPr>
            <a:picLocks noChangeAspect="1"/>
          </p:cNvPicPr>
          <p:nvPr/>
        </p:nvPicPr>
        <p:blipFill>
          <a:blip r:embed="rId2">
            <a:extLst>
              <a:ext uri="{28A0092B-C50C-407E-A947-70E740481C1C}">
                <a14:useLocalDpi xmlns:a14="http://schemas.microsoft.com/office/drawing/2010/main" val="0"/>
              </a:ext>
            </a:extLst>
          </a:blip>
          <a:srcRect b="15540"/>
          <a:stretch/>
        </p:blipFill>
        <p:spPr>
          <a:xfrm>
            <a:off x="20" y="-22"/>
            <a:ext cx="12191977" cy="6858022"/>
          </a:xfrm>
          <a:prstGeom prst="rect">
            <a:avLst/>
          </a:prstGeom>
        </p:spPr>
      </p:pic>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04A4B5-12F9-1F9D-3109-37A3D7D4183F}"/>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b="1">
                <a:solidFill>
                  <a:srgbClr val="FFFFFF"/>
                </a:solidFill>
                <a:effectLst/>
              </a:rPr>
              <a:t>Assessment by the Highest-Level Elites</a:t>
            </a:r>
            <a:br>
              <a:rPr lang="en-US" sz="5200">
                <a:solidFill>
                  <a:srgbClr val="FFFFFF"/>
                </a:solidFill>
                <a:effectLst/>
              </a:rPr>
            </a:br>
            <a:endParaRPr lang="en-US" sz="5200">
              <a:solidFill>
                <a:srgbClr val="FFFFFF"/>
              </a:solidFill>
            </a:endParaRPr>
          </a:p>
        </p:txBody>
      </p:sp>
      <p:sp>
        <p:nvSpPr>
          <p:cNvPr id="3" name="Text Placeholder 2">
            <a:extLst>
              <a:ext uri="{FF2B5EF4-FFF2-40B4-BE49-F238E27FC236}">
                <a16:creationId xmlns:a16="http://schemas.microsoft.com/office/drawing/2014/main" id="{698575B0-AFF7-A5B6-2CEA-5237E1D9D70A}"/>
              </a:ext>
            </a:extLst>
          </p:cNvPr>
          <p:cNvSpPr>
            <a:spLocks noGrp="1"/>
          </p:cNvSpPr>
          <p:nvPr>
            <p:ph type="body" idx="1"/>
          </p:nvPr>
        </p:nvSpPr>
        <p:spPr>
          <a:xfrm>
            <a:off x="643466" y="4551037"/>
            <a:ext cx="5449479" cy="1578054"/>
          </a:xfrm>
        </p:spPr>
        <p:txBody>
          <a:bodyPr vert="horz" lIns="91440" tIns="45720" rIns="91440" bIns="45720" rtlCol="0" anchor="b">
            <a:normAutofit/>
          </a:bodyPr>
          <a:lstStyle/>
          <a:p>
            <a:r>
              <a:rPr lang="en-US" b="1">
                <a:solidFill>
                  <a:srgbClr val="FFFFFF"/>
                </a:solidFill>
                <a:effectLst/>
              </a:rPr>
              <a:t>from the U.S.</a:t>
            </a:r>
            <a:endParaRPr lang="en-US">
              <a:solidFill>
                <a:srgbClr val="FFFFFF"/>
              </a:solidFill>
            </a:endParaRP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871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D2D03-17D8-AB14-B701-7C95A7C1F854}"/>
              </a:ext>
            </a:extLst>
          </p:cNvPr>
          <p:cNvSpPr>
            <a:spLocks noGrp="1"/>
          </p:cNvSpPr>
          <p:nvPr>
            <p:ph type="title"/>
          </p:nvPr>
        </p:nvSpPr>
        <p:spPr>
          <a:xfrm>
            <a:off x="838200" y="365125"/>
            <a:ext cx="10515600" cy="1325563"/>
          </a:xfrm>
        </p:spPr>
        <p:txBody>
          <a:bodyPr>
            <a:normAutofit/>
          </a:bodyPr>
          <a:lstStyle/>
          <a:p>
            <a:r>
              <a:rPr lang="en-US" altLang="zh-CN" sz="4200"/>
              <a:t>DC</a:t>
            </a:r>
            <a:r>
              <a:rPr lang="en-US" sz="4200"/>
              <a:t> Elites’ evaluation of the possibility of war in the Taiwan Strait in the next decade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67500E-4F37-6929-F459-9036EB89BC02}"/>
              </a:ext>
            </a:extLst>
          </p:cNvPr>
          <p:cNvSpPr>
            <a:spLocks noGrp="1"/>
          </p:cNvSpPr>
          <p:nvPr>
            <p:ph idx="1"/>
          </p:nvPr>
        </p:nvSpPr>
        <p:spPr>
          <a:xfrm>
            <a:off x="216131" y="1929384"/>
            <a:ext cx="11972821" cy="4928616"/>
          </a:xfrm>
        </p:spPr>
        <p:txBody>
          <a:bodyPr>
            <a:normAutofit lnSpcReduction="10000"/>
          </a:bodyPr>
          <a:lstStyle/>
          <a:p>
            <a:r>
              <a:rPr lang="en-US" sz="2400" dirty="0"/>
              <a:t>The U.S. will not provoke other sides to cause war; if there is a war, it will be caused by Beijing</a:t>
            </a:r>
          </a:p>
          <a:p>
            <a:r>
              <a:rPr lang="en-US" sz="2400" dirty="0"/>
              <a:t>War is unlikely before 2035</a:t>
            </a:r>
          </a:p>
          <a:p>
            <a:pPr lvl="1"/>
            <a:r>
              <a:rPr lang="en-US" dirty="0"/>
              <a:t>Skirmish or small-scale military conflict, cold or chilly peace, combined with full-scale economic and trade conflict, and potential peaceful reunification with cross-strait integration might be the more possible outcomes</a:t>
            </a:r>
          </a:p>
          <a:p>
            <a:pPr lvl="1"/>
            <a:r>
              <a:rPr lang="en-US" dirty="0"/>
              <a:t>If there is a kinetic conflict, the U.S. response might depend on how the conflict started. </a:t>
            </a:r>
          </a:p>
          <a:p>
            <a:pPr lvl="2"/>
            <a:r>
              <a:rPr lang="en-US" sz="2400" dirty="0"/>
              <a:t>If Taiwan unilaterally challenges mainland China’s fundamental interests, such as declaring independence outright, the U.S. will not intervene</a:t>
            </a:r>
          </a:p>
          <a:p>
            <a:pPr lvl="2"/>
            <a:r>
              <a:rPr lang="en-US" sz="2400" dirty="0"/>
              <a:t>if the PRC unilaterally attacks Taiwan and the ROC military has increased its military deterrence capability, the U.S. will intervene. Most likely the “Ukraine Model.”</a:t>
            </a:r>
          </a:p>
          <a:p>
            <a:r>
              <a:rPr lang="en-US" sz="2400" dirty="0"/>
              <a:t>Peaceful unification is possible, but not due to </a:t>
            </a:r>
            <a:r>
              <a:rPr lang="en-US" altLang="zh-CN" sz="2400" dirty="0"/>
              <a:t>PRC’s successful use of the “one country, two systems” approach, but through “coercion without violence.”</a:t>
            </a:r>
          </a:p>
          <a:p>
            <a:r>
              <a:rPr lang="en-US" sz="2400" dirty="0"/>
              <a:t>Very unlikely for the ROC to declare </a:t>
            </a:r>
            <a:r>
              <a:rPr lang="en-US" sz="2400" i="1" dirty="0"/>
              <a:t>de jure </a:t>
            </a:r>
            <a:r>
              <a:rPr lang="en-US" sz="2400" dirty="0"/>
              <a:t>independence</a:t>
            </a:r>
          </a:p>
          <a:p>
            <a:pPr lvl="1"/>
            <a:endParaRPr lang="en-US" sz="1900" dirty="0"/>
          </a:p>
        </p:txBody>
      </p:sp>
    </p:spTree>
    <p:extLst>
      <p:ext uri="{BB962C8B-B14F-4D97-AF65-F5344CB8AC3E}">
        <p14:creationId xmlns:p14="http://schemas.microsoft.com/office/powerpoint/2010/main" val="2596070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D2D03-17D8-AB14-B701-7C95A7C1F854}"/>
              </a:ext>
            </a:extLst>
          </p:cNvPr>
          <p:cNvSpPr>
            <a:spLocks noGrp="1"/>
          </p:cNvSpPr>
          <p:nvPr>
            <p:ph type="title"/>
          </p:nvPr>
        </p:nvSpPr>
        <p:spPr>
          <a:xfrm>
            <a:off x="838200" y="365125"/>
            <a:ext cx="10515600" cy="1325563"/>
          </a:xfrm>
        </p:spPr>
        <p:txBody>
          <a:bodyPr>
            <a:normAutofit/>
          </a:bodyPr>
          <a:lstStyle/>
          <a:p>
            <a:r>
              <a:rPr lang="en-US" sz="4600"/>
              <a:t>DC Elites’ perceptions and misperceptions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67500E-4F37-6929-F459-9036EB89BC02}"/>
              </a:ext>
            </a:extLst>
          </p:cNvPr>
          <p:cNvSpPr>
            <a:spLocks noGrp="1"/>
          </p:cNvSpPr>
          <p:nvPr>
            <p:ph idx="1"/>
          </p:nvPr>
        </p:nvSpPr>
        <p:spPr>
          <a:xfrm>
            <a:off x="-118872" y="1929384"/>
            <a:ext cx="12188952" cy="5766538"/>
          </a:xfrm>
        </p:spPr>
        <p:txBody>
          <a:bodyPr>
            <a:noAutofit/>
          </a:bodyPr>
          <a:lstStyle/>
          <a:p>
            <a:pPr lvl="1"/>
            <a:r>
              <a:rPr lang="en-US" sz="2000" dirty="0"/>
              <a:t>Worried about PRC’s rapid military build-up and lack of clarity </a:t>
            </a:r>
            <a:r>
              <a:rPr lang="en-US" sz="2000" dirty="0">
                <a:sym typeface="Wingdings" panose="05000000000000000000" pitchFamily="2" charset="2"/>
              </a:rPr>
              <a:t> the PRC has injected stress into the bilateral relations</a:t>
            </a:r>
          </a:p>
          <a:p>
            <a:pPr lvl="1"/>
            <a:r>
              <a:rPr lang="en-US" sz="2000" dirty="0">
                <a:sym typeface="Wingdings" panose="05000000000000000000" pitchFamily="2" charset="2"/>
              </a:rPr>
              <a:t>PRC should not assume that the U.S. will have absolute influence over its treaty allies in the Indo-Pacific (they are not puppets of the U.S.)</a:t>
            </a:r>
          </a:p>
          <a:p>
            <a:pPr lvl="1"/>
            <a:r>
              <a:rPr lang="en-US" sz="2000" dirty="0"/>
              <a:t>The U.S. would not ask Chinese ships to leave if they were in the U.S. Exclusive Economic Zones (EEZ). The U.S. respects the rule-based international order and demands China to do so.            </a:t>
            </a:r>
          </a:p>
          <a:p>
            <a:pPr lvl="1"/>
            <a:r>
              <a:rPr lang="en-US" sz="2000" dirty="0"/>
              <a:t>Washington elites did not believe the U.S. would be provocative to cause a war. </a:t>
            </a:r>
          </a:p>
          <a:p>
            <a:pPr lvl="1"/>
            <a:r>
              <a:rPr lang="en-US" sz="2000" dirty="0"/>
              <a:t>The PRC has an echo chamber problem </a:t>
            </a:r>
          </a:p>
          <a:p>
            <a:pPr lvl="1"/>
            <a:r>
              <a:rPr lang="en-US" sz="2000" dirty="0"/>
              <a:t>Washington elites object to using “containment” in describing the U.S. approach towards the PRC. It is a competition in which competitors try to perform their best, and every participant can improve after such competition. </a:t>
            </a:r>
          </a:p>
          <a:p>
            <a:pPr lvl="1"/>
            <a:r>
              <a:rPr lang="en-US" sz="2000" dirty="0"/>
              <a:t>The U.S. “One-China Policy” does not negate the possibility of one China and, therefore, includes the “One China Principle” advocated by Beijing. On the other hand, the U.S.'s involvement in defending Taiwan has always been on the table but should not be seen as absolute or be treated as a blanket statement. </a:t>
            </a:r>
          </a:p>
          <a:p>
            <a:pPr lvl="1"/>
            <a:r>
              <a:rPr lang="en-US" sz="2000" dirty="0"/>
              <a:t>They cautioned that Beijing should be careful to assume that the KMT is the good side and the DPP is the bad side for them. </a:t>
            </a:r>
          </a:p>
        </p:txBody>
      </p:sp>
    </p:spTree>
    <p:extLst>
      <p:ext uri="{BB962C8B-B14F-4D97-AF65-F5344CB8AC3E}">
        <p14:creationId xmlns:p14="http://schemas.microsoft.com/office/powerpoint/2010/main" val="901351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D2D03-17D8-AB14-B701-7C95A7C1F854}"/>
              </a:ext>
            </a:extLst>
          </p:cNvPr>
          <p:cNvSpPr>
            <a:spLocks noGrp="1"/>
          </p:cNvSpPr>
          <p:nvPr>
            <p:ph type="title"/>
          </p:nvPr>
        </p:nvSpPr>
        <p:spPr>
          <a:xfrm>
            <a:off x="838200" y="365125"/>
            <a:ext cx="10515600" cy="1325563"/>
          </a:xfrm>
        </p:spPr>
        <p:txBody>
          <a:bodyPr>
            <a:normAutofit/>
          </a:bodyPr>
          <a:lstStyle/>
          <a:p>
            <a:r>
              <a:rPr lang="en-US" sz="5400"/>
              <a:t>DC Elites anticipation of the future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67500E-4F37-6929-F459-9036EB89BC02}"/>
              </a:ext>
            </a:extLst>
          </p:cNvPr>
          <p:cNvSpPr>
            <a:spLocks noGrp="1"/>
          </p:cNvSpPr>
          <p:nvPr>
            <p:ph idx="1"/>
          </p:nvPr>
        </p:nvSpPr>
        <p:spPr>
          <a:xfrm>
            <a:off x="-149629" y="1929383"/>
            <a:ext cx="12338581" cy="4980156"/>
          </a:xfrm>
        </p:spPr>
        <p:txBody>
          <a:bodyPr>
            <a:normAutofit fontScale="92500" lnSpcReduction="20000"/>
          </a:bodyPr>
          <a:lstStyle/>
          <a:p>
            <a:pPr lvl="1"/>
            <a:r>
              <a:rPr lang="en-US" dirty="0">
                <a:effectLst/>
                <a:latin typeface="Times New Roman" panose="02020603050405020304" pitchFamily="18" charset="0"/>
                <a:ea typeface="DengXian" panose="02010600030101010101" pitchFamily="2" charset="-122"/>
              </a:rPr>
              <a:t>War is still possible, but the two sides might be able to work out a communication strategy that can be counted on when emergencies happen</a:t>
            </a:r>
          </a:p>
          <a:p>
            <a:pPr lvl="2"/>
            <a:r>
              <a:rPr lang="en-US" sz="2400" dirty="0">
                <a:effectLst/>
                <a:latin typeface="Times New Roman" panose="02020603050405020304" pitchFamily="18" charset="0"/>
                <a:ea typeface="DengXian" panose="02010600030101010101" pitchFamily="2" charset="-122"/>
              </a:rPr>
              <a:t>Even if wars happen, they are unlikely to escalate to nuclear wars. </a:t>
            </a:r>
          </a:p>
          <a:p>
            <a:pPr lvl="1"/>
            <a:r>
              <a:rPr lang="en-US" dirty="0">
                <a:effectLst/>
                <a:latin typeface="Times New Roman" panose="02020603050405020304" pitchFamily="18" charset="0"/>
                <a:ea typeface="DengXian" panose="02010600030101010101" pitchFamily="2" charset="-122"/>
              </a:rPr>
              <a:t>Taiwan’s </a:t>
            </a:r>
            <a:r>
              <a:rPr lang="en-US" i="1" dirty="0">
                <a:effectLst/>
                <a:latin typeface="Times New Roman" panose="02020603050405020304" pitchFamily="18" charset="0"/>
                <a:ea typeface="DengXian" panose="02010600030101010101" pitchFamily="2" charset="-122"/>
              </a:rPr>
              <a:t>de jure</a:t>
            </a:r>
            <a:r>
              <a:rPr lang="en-US" dirty="0">
                <a:effectLst/>
                <a:latin typeface="Times New Roman" panose="02020603050405020304" pitchFamily="18" charset="0"/>
                <a:ea typeface="DengXian" panose="02010600030101010101" pitchFamily="2" charset="-122"/>
              </a:rPr>
              <a:t> independence is most likely to occur when Taiwan’s leaders underestimate Beijing’s resolve and overestimate the potential U.S. support. </a:t>
            </a:r>
          </a:p>
          <a:p>
            <a:pPr lvl="1"/>
            <a:r>
              <a:rPr lang="en-US" dirty="0">
                <a:effectLst/>
                <a:latin typeface="Times New Roman" panose="02020603050405020304" pitchFamily="18" charset="0"/>
                <a:ea typeface="DengXian" panose="02010600030101010101" pitchFamily="2" charset="-122"/>
              </a:rPr>
              <a:t>Beijing’s policy adjustments after the 2024 Taiwan election will probably be minor. Beijing will continue with its low-risk strategy of “coercion without violence” as there are signs that it is working.</a:t>
            </a:r>
            <a:endParaRPr lang="en-US" dirty="0">
              <a:latin typeface="Times New Roman" panose="02020603050405020304" pitchFamily="18" charset="0"/>
              <a:ea typeface="DengXian" panose="02010600030101010101" pitchFamily="2" charset="-122"/>
            </a:endParaRPr>
          </a:p>
          <a:p>
            <a:pPr lvl="2"/>
            <a:r>
              <a:rPr lang="en-US" sz="2400" dirty="0">
                <a:effectLst/>
                <a:latin typeface="Times New Roman" panose="02020603050405020304" pitchFamily="18" charset="0"/>
                <a:ea typeface="DengXian" panose="02010600030101010101" pitchFamily="2" charset="-122"/>
              </a:rPr>
              <a:t>A feasible peaceful plan should outline a framework for power-sharing between the CCP and the multiple parties in the ROC. </a:t>
            </a:r>
          </a:p>
          <a:p>
            <a:pPr lvl="2"/>
            <a:r>
              <a:rPr lang="en-US" sz="2400" dirty="0">
                <a:effectLst/>
                <a:latin typeface="Times New Roman" panose="02020603050405020304" pitchFamily="18" charset="0"/>
                <a:ea typeface="DengXian" panose="02010600030101010101" pitchFamily="2" charset="-122"/>
              </a:rPr>
              <a:t>But the authorities in Beijing might need to tame the rising nationalism in mainland China; otherwise, it would be difficult for leaders to respond appropriately and propose peaceful solutions that could be viable to all parties</a:t>
            </a:r>
          </a:p>
          <a:p>
            <a:pPr lvl="1"/>
            <a:r>
              <a:rPr lang="en-US" dirty="0">
                <a:effectLst/>
                <a:latin typeface="Times New Roman" panose="02020603050405020304" pitchFamily="18" charset="0"/>
                <a:ea typeface="DengXian" panose="02010600030101010101" pitchFamily="2" charset="-122"/>
              </a:rPr>
              <a:t>A peaceful resolution is still acceptable to the U.S. if the resolution is military-free and coercion-free.</a:t>
            </a:r>
            <a:endParaRPr lang="en-US" dirty="0">
              <a:latin typeface="Times New Roman" panose="02020603050405020304" pitchFamily="18" charset="0"/>
              <a:ea typeface="DengXian" panose="02010600030101010101" pitchFamily="2" charset="-122"/>
            </a:endParaRPr>
          </a:p>
          <a:p>
            <a:pPr lvl="2"/>
            <a:r>
              <a:rPr lang="en-US" sz="2400" dirty="0">
                <a:effectLst/>
                <a:latin typeface="Times New Roman" panose="02020603050405020304" pitchFamily="18" charset="0"/>
                <a:ea typeface="DengXian" panose="02010600030101010101" pitchFamily="2" charset="-122"/>
              </a:rPr>
              <a:t>If one only defines “peaceful” as “non-violent,” it does not work. It has to be truly peaceful without coercion. </a:t>
            </a:r>
          </a:p>
          <a:p>
            <a:pPr lvl="1"/>
            <a:r>
              <a:rPr lang="en-US" kern="100" dirty="0">
                <a:latin typeface="Times New Roman" panose="02020603050405020304" pitchFamily="18" charset="0"/>
                <a:ea typeface="DengXian" panose="02010600030101010101" pitchFamily="2" charset="-122"/>
                <a:cs typeface="Times New Roman" panose="02020603050405020304" pitchFamily="18" charset="0"/>
              </a:rPr>
              <a:t>A</a:t>
            </a:r>
            <a:r>
              <a:rPr lang="en-US" kern="100" dirty="0">
                <a:effectLst/>
                <a:latin typeface="Times New Roman" panose="02020603050405020304" pitchFamily="18" charset="0"/>
                <a:ea typeface="DengXian" panose="02010600030101010101" pitchFamily="2" charset="-122"/>
                <a:cs typeface="Times New Roman" panose="02020603050405020304" pitchFamily="18" charset="0"/>
              </a:rPr>
              <a:t>s soon as you open the door to war, you lose immense control. One might not be able to return to the original state before the door was opened. </a:t>
            </a:r>
            <a:endParaRPr lang="en-US" kern="100" dirty="0">
              <a:effectLst/>
              <a:latin typeface="Calibri" panose="020F0502020204030204" pitchFamily="34" charset="0"/>
              <a:ea typeface="DengXian" panose="02010600030101010101" pitchFamily="2" charset="-122"/>
              <a:cs typeface="Times New Roman" panose="02020603050405020304" pitchFamily="18" charset="0"/>
            </a:endParaRPr>
          </a:p>
          <a:p>
            <a:pPr lvl="1"/>
            <a:endParaRPr lang="en-US" sz="1500" kern="1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58277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7762" y="329184"/>
            <a:ext cx="6251110" cy="1783080"/>
          </a:xfrm>
        </p:spPr>
        <p:txBody>
          <a:bodyPr anchor="b">
            <a:normAutofit/>
          </a:bodyPr>
          <a:lstStyle/>
          <a:p>
            <a:r>
              <a:rPr lang="en-US" sz="5400" b="1">
                <a:ea typeface="PMingLiU" panose="02020500000000000000" pitchFamily="18" charset="-120"/>
                <a:cs typeface="Calibri" panose="020F0502020204030204" pitchFamily="34" charset="0"/>
              </a:rPr>
              <a:t>Research Method and Data</a:t>
            </a:r>
            <a:endParaRPr lang="en-US" sz="5400">
              <a:ea typeface="PMingLiU" panose="02020500000000000000" pitchFamily="18" charset="-120"/>
              <a:cs typeface="Times New Roman" panose="02020603050405020304" pitchFamily="18" charset="0"/>
            </a:endParaRPr>
          </a:p>
        </p:txBody>
      </p:sp>
      <p:pic>
        <p:nvPicPr>
          <p:cNvPr id="6" name="Picture 5" descr="Magnifying glass showing decling performance">
            <a:extLst>
              <a:ext uri="{FF2B5EF4-FFF2-40B4-BE49-F238E27FC236}">
                <a16:creationId xmlns:a16="http://schemas.microsoft.com/office/drawing/2014/main" id="{FEF29199-2B19-9360-7F41-7FF1BBBD3218}"/>
              </a:ext>
            </a:extLst>
          </p:cNvPr>
          <p:cNvPicPr>
            <a:picLocks noChangeAspect="1"/>
          </p:cNvPicPr>
          <p:nvPr/>
        </p:nvPicPr>
        <p:blipFill>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21381" y="2706624"/>
            <a:ext cx="7148945" cy="4133088"/>
          </a:xfrm>
        </p:spPr>
        <p:txBody>
          <a:bodyPr>
            <a:normAutofit/>
          </a:bodyPr>
          <a:lstStyle/>
          <a:p>
            <a:pPr marL="0" indent="0">
              <a:buNone/>
            </a:pPr>
            <a:r>
              <a:rPr lang="en-US" sz="2400" b="1" dirty="0"/>
              <a:t>Comparative analysis: Elite Survey Methodology</a:t>
            </a:r>
          </a:p>
          <a:p>
            <a:pPr>
              <a:buFont typeface="Arial" panose="020B0604020202020204" pitchFamily="34" charset="0"/>
              <a:buChar char="•"/>
            </a:pPr>
            <a:r>
              <a:rPr lang="en-US" sz="2400" dirty="0"/>
              <a:t>Elite opinions (Specialized Survey and interviews)</a:t>
            </a:r>
          </a:p>
          <a:p>
            <a:pPr marL="0" indent="0">
              <a:buNone/>
            </a:pPr>
            <a:r>
              <a:rPr lang="en-US" sz="2400" b="1" dirty="0"/>
              <a:t>Data Collection</a:t>
            </a:r>
          </a:p>
          <a:p>
            <a:pPr marL="214313" indent="-214313"/>
            <a:r>
              <a:rPr lang="en-US" sz="2400" dirty="0"/>
              <a:t>Elites from mainland China, Taiwan, the U.S., and ethnic Chinese globally</a:t>
            </a:r>
          </a:p>
          <a:p>
            <a:pPr marL="557213" lvl="1" indent="-214313"/>
            <a:r>
              <a:rPr lang="en-US" dirty="0"/>
              <a:t>169 elite surveys: 2021/8 ~ 2024/5 (175 before clean)</a:t>
            </a:r>
          </a:p>
          <a:p>
            <a:pPr marL="342900" lvl="1" indent="0">
              <a:buNone/>
            </a:pPr>
            <a:r>
              <a:rPr lang="en-US" dirty="0"/>
              <a:t>Note: In addition to elite surveys, 109 elite Interviews and participant observations of closed-door monthly Taiwan-focused discussions: 2021/3 ~2023/5</a:t>
            </a:r>
          </a:p>
          <a:p>
            <a:pPr marL="742950" lvl="1" indent="-285750"/>
            <a:endParaRPr lang="en-US" sz="2000" dirty="0"/>
          </a:p>
          <a:p>
            <a:pPr>
              <a:buFont typeface="Arial" panose="020B0604020202020204" pitchFamily="34" charset="0"/>
              <a:buChar char="•"/>
            </a:pPr>
            <a:endParaRPr lang="en-US" sz="2000" dirty="0">
              <a:latin typeface="Söhne"/>
            </a:endParaRPr>
          </a:p>
        </p:txBody>
      </p:sp>
      <p:sp>
        <p:nvSpPr>
          <p:cNvPr id="4" name="Slide Number Placeholder 3"/>
          <p:cNvSpPr>
            <a:spLocks noGrp="1"/>
          </p:cNvSpPr>
          <p:nvPr>
            <p:ph type="sldNum" sz="quarter" idx="12"/>
          </p:nvPr>
        </p:nvSpPr>
        <p:spPr>
          <a:xfrm>
            <a:off x="10052978" y="6356350"/>
            <a:ext cx="1300821" cy="365125"/>
          </a:xfrm>
        </p:spPr>
        <p:txBody>
          <a:bodyPr>
            <a:normAutofit/>
          </a:bodyPr>
          <a:lstStyle/>
          <a:p>
            <a:pPr>
              <a:spcAft>
                <a:spcPts val="600"/>
              </a:spcAft>
            </a:pPr>
            <a:fld id="{DA406315-525D-445D-B93D-41247AD0117C}" type="slidenum">
              <a:rPr lang="en-US"/>
              <a:pPr>
                <a:spcAft>
                  <a:spcPts val="600"/>
                </a:spcAft>
              </a:pPr>
              <a:t>28</a:t>
            </a:fld>
            <a:endParaRPr lang="en-US"/>
          </a:p>
        </p:txBody>
      </p:sp>
    </p:spTree>
    <p:extLst>
      <p:ext uri="{BB962C8B-B14F-4D97-AF65-F5344CB8AC3E}">
        <p14:creationId xmlns:p14="http://schemas.microsoft.com/office/powerpoint/2010/main" val="2932580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b="1">
                <a:ea typeface="PMingLiU" panose="02020500000000000000" pitchFamily="18" charset="-120"/>
                <a:cs typeface="Calibri" panose="020F0502020204030204" pitchFamily="34" charset="0"/>
              </a:rPr>
              <a:t>Research Method and Data: Note</a:t>
            </a:r>
            <a:endParaRPr lang="en-US" sz="5400">
              <a:ea typeface="PMingLiU" panose="02020500000000000000" pitchFamily="18" charset="-120"/>
              <a:cs typeface="Times New Roman" panose="02020603050405020304" pitchFamily="18" charset="0"/>
            </a:endParaRPr>
          </a:p>
        </p:txBody>
      </p:sp>
      <p:sp>
        <p:nvSpPr>
          <p:cNvPr id="3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a:spLocks noGrp="1"/>
          </p:cNvSpPr>
          <p:nvPr>
            <p:ph idx="1"/>
          </p:nvPr>
        </p:nvSpPr>
        <p:spPr>
          <a:xfrm>
            <a:off x="5126418" y="552090"/>
            <a:ext cx="6692618" cy="5981713"/>
          </a:xfrm>
        </p:spPr>
        <p:txBody>
          <a:bodyPr anchor="ctr">
            <a:normAutofit fontScale="92500" lnSpcReduction="20000"/>
          </a:bodyPr>
          <a:lstStyle/>
          <a:p>
            <a:pPr marL="0" indent="0">
              <a:buNone/>
            </a:pPr>
            <a:r>
              <a:rPr lang="en-US" dirty="0">
                <a:latin typeface="Calibri" panose="020F0502020204030204" pitchFamily="34" charset="0"/>
                <a:ea typeface="PMingLiU" panose="02020500000000000000" pitchFamily="18" charset="-120"/>
                <a:cs typeface="Calibri" panose="020F0502020204030204" pitchFamily="34" charset="0"/>
              </a:rPr>
              <a:t>Party identification question: Can’t apply in China</a:t>
            </a:r>
          </a:p>
          <a:p>
            <a:pPr marL="0" indent="0">
              <a:buNone/>
            </a:pPr>
            <a:endParaRPr lang="en-US" dirty="0">
              <a:latin typeface="Calibri" panose="020F0502020204030204" pitchFamily="34" charset="0"/>
              <a:ea typeface="PMingLiU" panose="02020500000000000000" pitchFamily="18" charset="-120"/>
              <a:cs typeface="Calibri" panose="020F0502020204030204" pitchFamily="34" charset="0"/>
            </a:endParaRPr>
          </a:p>
          <a:p>
            <a:pPr marL="0" indent="0">
              <a:buNone/>
            </a:pPr>
            <a:r>
              <a:rPr lang="en-US" dirty="0">
                <a:latin typeface="Calibri" panose="020F0502020204030204" pitchFamily="34" charset="0"/>
                <a:ea typeface="PMingLiU" panose="02020500000000000000" pitchFamily="18" charset="-120"/>
                <a:cs typeface="Calibri" panose="020F0502020204030204" pitchFamily="34" charset="0"/>
              </a:rPr>
              <a:t>In order to suit the specific complexities within the Chinese Communist Party. We used questions gauging attitudes toward historical projects like the Three Gorges Dam as a proxy for ideological positioning.</a:t>
            </a:r>
            <a:endParaRPr lang="en-US" dirty="0">
              <a:latin typeface="Calibri" panose="020F0502020204030204" pitchFamily="34" charset="0"/>
              <a:ea typeface="PMingLiU" panose="02020500000000000000" pitchFamily="18" charset="-120"/>
              <a:cs typeface="Times New Roman" panose="02020603050405020304" pitchFamily="18" charset="0"/>
            </a:endParaRPr>
          </a:p>
          <a:p>
            <a:endParaRPr lang="en-US" dirty="0">
              <a:latin typeface="Calibri" panose="020F0502020204030204" pitchFamily="34" charset="0"/>
              <a:ea typeface="PMingLiU" panose="02020500000000000000" pitchFamily="18" charset="-120"/>
              <a:cs typeface="Times New Roman" panose="02020603050405020304" pitchFamily="18" charset="0"/>
            </a:endParaRPr>
          </a:p>
          <a:p>
            <a:pPr marL="0" indent="0">
              <a:spcAft>
                <a:spcPts val="800"/>
              </a:spcAft>
              <a:buNone/>
            </a:pPr>
            <a:r>
              <a:rPr lang="en-US" dirty="0">
                <a:latin typeface="Calibri" panose="020F0502020204030204" pitchFamily="34" charset="0"/>
                <a:ea typeface="PMingLiU" panose="02020500000000000000" pitchFamily="18" charset="-120"/>
                <a:cs typeface="Calibri" panose="020F0502020204030204" pitchFamily="34" charset="0"/>
              </a:rPr>
              <a:t>Does demographic factors influence the results?</a:t>
            </a:r>
          </a:p>
          <a:p>
            <a:pPr marL="0" indent="0">
              <a:spcAft>
                <a:spcPts val="800"/>
              </a:spcAft>
              <a:buNone/>
            </a:pPr>
            <a:r>
              <a:rPr lang="en-US" dirty="0">
                <a:latin typeface="Calibri" panose="020F0502020204030204" pitchFamily="34" charset="0"/>
                <a:ea typeface="PMingLiU" panose="02020500000000000000" pitchFamily="18" charset="-120"/>
                <a:cs typeface="Calibri" panose="020F0502020204030204" pitchFamily="34" charset="0"/>
              </a:rPr>
              <a:t>Those completed the survey were born between 1934 to 1992, with a mean birth year of 1969 and a standard deviation of 13 years. Statistical analysis reveals no significant differences between the two groups, indicating consistency in the demographic spread of our respondents.</a:t>
            </a:r>
          </a:p>
          <a:p>
            <a:pPr marL="742950" lvl="1" indent="-285750"/>
            <a:endParaRPr lang="en-US" sz="2000" dirty="0"/>
          </a:p>
          <a:p>
            <a:pPr>
              <a:buFont typeface="Arial" panose="020B0604020202020204" pitchFamily="34" charset="0"/>
              <a:buChar char="•"/>
            </a:pPr>
            <a:endParaRPr lang="en-US" sz="2000" dirty="0">
              <a:latin typeface="Söhne"/>
            </a:endParaRP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DA406315-525D-445D-B93D-41247AD0117C}" type="slidenum">
              <a:rPr lang="en-US"/>
              <a:pPr>
                <a:spcAft>
                  <a:spcPts val="600"/>
                </a:spcAft>
              </a:pPr>
              <a:t>29</a:t>
            </a:fld>
            <a:endParaRPr lang="en-US"/>
          </a:p>
        </p:txBody>
      </p:sp>
    </p:spTree>
    <p:extLst>
      <p:ext uri="{BB962C8B-B14F-4D97-AF65-F5344CB8AC3E}">
        <p14:creationId xmlns:p14="http://schemas.microsoft.com/office/powerpoint/2010/main" val="269167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An unexpected journey | South China Morning Post">
            <a:extLst>
              <a:ext uri="{FF2B5EF4-FFF2-40B4-BE49-F238E27FC236}">
                <a16:creationId xmlns:a16="http://schemas.microsoft.com/office/drawing/2014/main" id="{0B5E27BE-DA0E-EE24-FDB5-2E0528059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602" y="1762125"/>
            <a:ext cx="5068102" cy="3333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9E75D9-0927-3CC0-BD7C-4C3C06C868BF}"/>
              </a:ext>
            </a:extLst>
          </p:cNvPr>
          <p:cNvSpPr>
            <a:spLocks noGrp="1"/>
          </p:cNvSpPr>
          <p:nvPr>
            <p:ph type="title"/>
          </p:nvPr>
        </p:nvSpPr>
        <p:spPr/>
        <p:txBody>
          <a:bodyPr>
            <a:normAutofit/>
          </a:bodyPr>
          <a:lstStyle/>
          <a:p>
            <a:pPr algn="ctr"/>
            <a:r>
              <a:rPr lang="en-US" sz="4800" dirty="0">
                <a:solidFill>
                  <a:srgbClr val="0070C0"/>
                </a:solidFill>
              </a:rPr>
              <a:t>Three Prefaces</a:t>
            </a:r>
          </a:p>
        </p:txBody>
      </p:sp>
      <p:pic>
        <p:nvPicPr>
          <p:cNvPr id="1026" name="Picture 2" descr="Ma Ying-jeou - Wikipedia">
            <a:extLst>
              <a:ext uri="{FF2B5EF4-FFF2-40B4-BE49-F238E27FC236}">
                <a16:creationId xmlns:a16="http://schemas.microsoft.com/office/drawing/2014/main" id="{20D3A4B0-F4A0-F619-A5D6-C479707D0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878" y="1762125"/>
            <a:ext cx="23812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ia Qingguo | ChinaFile">
            <a:extLst>
              <a:ext uri="{FF2B5EF4-FFF2-40B4-BE49-F238E27FC236}">
                <a16:creationId xmlns:a16="http://schemas.microsoft.com/office/drawing/2014/main" id="{0FDCE693-2FA1-FEC5-8C2C-05132428B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75" y="1762125"/>
            <a:ext cx="2381250" cy="3333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6905ED4-A009-0F40-8529-2B13D9773692}"/>
              </a:ext>
            </a:extLst>
          </p:cNvPr>
          <p:cNvSpPr txBox="1"/>
          <p:nvPr/>
        </p:nvSpPr>
        <p:spPr>
          <a:xfrm>
            <a:off x="1719753" y="5216193"/>
            <a:ext cx="2201500" cy="1200329"/>
          </a:xfrm>
          <a:prstGeom prst="rect">
            <a:avLst/>
          </a:prstGeom>
          <a:noFill/>
        </p:spPr>
        <p:txBody>
          <a:bodyPr wrap="square">
            <a:spAutoFit/>
          </a:bodyPr>
          <a:lstStyle/>
          <a:p>
            <a:pPr algn="ctr"/>
            <a:r>
              <a:rPr lang="en-US" dirty="0">
                <a:effectLst/>
                <a:ea typeface="DengXian" panose="02010600030101010101" pitchFamily="2" charset="-122"/>
              </a:rPr>
              <a:t>Dr. Ma Ying-</a:t>
            </a:r>
            <a:r>
              <a:rPr lang="en-US" dirty="0" err="1">
                <a:effectLst/>
                <a:ea typeface="DengXian" panose="02010600030101010101" pitchFamily="2" charset="-122"/>
              </a:rPr>
              <a:t>Jeou</a:t>
            </a:r>
            <a:endParaRPr lang="en-US" dirty="0">
              <a:effectLst/>
              <a:ea typeface="DengXian" panose="02010600030101010101" pitchFamily="2" charset="-122"/>
            </a:endParaRPr>
          </a:p>
          <a:p>
            <a:pPr algn="ctr"/>
            <a:r>
              <a:rPr lang="en-US" dirty="0">
                <a:ea typeface="DengXian" panose="02010600030101010101" pitchFamily="2" charset="-122"/>
              </a:rPr>
              <a:t>Former President of Republic of China (Taiwan)</a:t>
            </a:r>
            <a:endParaRPr lang="en-US" dirty="0"/>
          </a:p>
        </p:txBody>
      </p:sp>
      <p:sp>
        <p:nvSpPr>
          <p:cNvPr id="8" name="TextBox 7">
            <a:extLst>
              <a:ext uri="{FF2B5EF4-FFF2-40B4-BE49-F238E27FC236}">
                <a16:creationId xmlns:a16="http://schemas.microsoft.com/office/drawing/2014/main" id="{0B78DD08-A8A2-BB8A-A0EE-2F51E4D47FAD}"/>
              </a:ext>
            </a:extLst>
          </p:cNvPr>
          <p:cNvSpPr txBox="1"/>
          <p:nvPr/>
        </p:nvSpPr>
        <p:spPr>
          <a:xfrm>
            <a:off x="4905375" y="5216193"/>
            <a:ext cx="2381250" cy="1754326"/>
          </a:xfrm>
          <a:prstGeom prst="rect">
            <a:avLst/>
          </a:prstGeom>
          <a:noFill/>
        </p:spPr>
        <p:txBody>
          <a:bodyPr wrap="square">
            <a:spAutoFit/>
          </a:bodyPr>
          <a:lstStyle/>
          <a:p>
            <a:pPr algn="ctr"/>
            <a:r>
              <a:rPr lang="en-US" dirty="0">
                <a:effectLst/>
                <a:ea typeface="DengXian" panose="02010600030101010101" pitchFamily="2" charset="-122"/>
              </a:rPr>
              <a:t>Dr. JIA </a:t>
            </a:r>
            <a:r>
              <a:rPr lang="en-US" dirty="0" err="1">
                <a:effectLst/>
                <a:ea typeface="DengXian" panose="02010600030101010101" pitchFamily="2" charset="-122"/>
              </a:rPr>
              <a:t>Qingguo</a:t>
            </a:r>
            <a:endParaRPr lang="en-US" dirty="0">
              <a:effectLst/>
              <a:ea typeface="DengXian" panose="02010600030101010101" pitchFamily="2" charset="-122"/>
            </a:endParaRPr>
          </a:p>
          <a:p>
            <a:pPr algn="ctr"/>
            <a:r>
              <a:rPr lang="en-US" dirty="0">
                <a:solidFill>
                  <a:srgbClr val="1F1F1F"/>
                </a:solidFill>
              </a:rPr>
              <a:t>Key Member of </a:t>
            </a:r>
            <a:r>
              <a:rPr lang="en-US" b="0" i="0" dirty="0">
                <a:solidFill>
                  <a:srgbClr val="1F1F1F"/>
                </a:solidFill>
                <a:effectLst/>
              </a:rPr>
              <a:t>National Committee of the Chinese People's Political Consultative Conference</a:t>
            </a:r>
            <a:endParaRPr lang="en-US" dirty="0"/>
          </a:p>
        </p:txBody>
      </p:sp>
      <p:sp>
        <p:nvSpPr>
          <p:cNvPr id="9" name="TextBox 8">
            <a:extLst>
              <a:ext uri="{FF2B5EF4-FFF2-40B4-BE49-F238E27FC236}">
                <a16:creationId xmlns:a16="http://schemas.microsoft.com/office/drawing/2014/main" id="{5CC2B0BC-A44A-FB8F-8FF6-7980A42EBE6A}"/>
              </a:ext>
            </a:extLst>
          </p:cNvPr>
          <p:cNvSpPr txBox="1"/>
          <p:nvPr/>
        </p:nvSpPr>
        <p:spPr>
          <a:xfrm>
            <a:off x="8090997" y="5216193"/>
            <a:ext cx="2381250" cy="1477328"/>
          </a:xfrm>
          <a:prstGeom prst="rect">
            <a:avLst/>
          </a:prstGeom>
          <a:noFill/>
        </p:spPr>
        <p:txBody>
          <a:bodyPr wrap="square">
            <a:spAutoFit/>
          </a:bodyPr>
          <a:lstStyle/>
          <a:p>
            <a:pPr algn="ctr"/>
            <a:r>
              <a:rPr lang="en-US" sz="1800" dirty="0">
                <a:effectLst/>
                <a:ea typeface="DengXian" panose="02010600030101010101" pitchFamily="2" charset="-122"/>
              </a:rPr>
              <a:t>Dr. Richard Bush</a:t>
            </a:r>
          </a:p>
          <a:p>
            <a:pPr algn="ctr"/>
            <a:r>
              <a:rPr lang="en-US" dirty="0">
                <a:solidFill>
                  <a:srgbClr val="191919"/>
                </a:solidFill>
              </a:rPr>
              <a:t>Former C</a:t>
            </a:r>
            <a:r>
              <a:rPr lang="en-US" b="0" i="0" dirty="0">
                <a:solidFill>
                  <a:srgbClr val="191919"/>
                </a:solidFill>
                <a:effectLst/>
              </a:rPr>
              <a:t>hairman and managing director of the American Institute in Taiwan</a:t>
            </a:r>
            <a:endParaRPr lang="en-US" dirty="0"/>
          </a:p>
        </p:txBody>
      </p:sp>
    </p:spTree>
    <p:extLst>
      <p:ext uri="{BB962C8B-B14F-4D97-AF65-F5344CB8AC3E}">
        <p14:creationId xmlns:p14="http://schemas.microsoft.com/office/powerpoint/2010/main" val="1455669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790D0CE-F558-042F-44CC-3F419C77C892}"/>
              </a:ext>
            </a:extLst>
          </p:cNvPr>
          <p:cNvPicPr>
            <a:picLocks noChangeAspect="1"/>
          </p:cNvPicPr>
          <p:nvPr/>
        </p:nvPicPr>
        <p:blipFill>
          <a:blip r:embed="rId2">
            <a:alphaModFix amt="35000"/>
          </a:blip>
          <a:srcRect b="12791"/>
          <a:stretch/>
        </p:blipFill>
        <p:spPr>
          <a:xfrm>
            <a:off x="20" y="10"/>
            <a:ext cx="12191980" cy="6857990"/>
          </a:xfrm>
          <a:prstGeom prst="rect">
            <a:avLst/>
          </a:prstGeom>
        </p:spPr>
      </p:pic>
      <p:sp>
        <p:nvSpPr>
          <p:cNvPr id="2" name="Title 1">
            <a:extLst>
              <a:ext uri="{FF2B5EF4-FFF2-40B4-BE49-F238E27FC236}">
                <a16:creationId xmlns:a16="http://schemas.microsoft.com/office/drawing/2014/main" id="{77BB190D-34B8-2EC0-F425-F29062D95557}"/>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Reassurance : Resolving the dilemma?</a:t>
            </a:r>
          </a:p>
        </p:txBody>
      </p:sp>
      <p:graphicFrame>
        <p:nvGraphicFramePr>
          <p:cNvPr id="38" name="Content Placeholder 2">
            <a:extLst>
              <a:ext uri="{FF2B5EF4-FFF2-40B4-BE49-F238E27FC236}">
                <a16:creationId xmlns:a16="http://schemas.microsoft.com/office/drawing/2014/main" id="{727E8409-39D8-B263-D000-67C21B306CB8}"/>
              </a:ext>
            </a:extLst>
          </p:cNvPr>
          <p:cNvGraphicFramePr>
            <a:graphicFrameLocks noGrp="1"/>
          </p:cNvGraphicFramePr>
          <p:nvPr>
            <p:ph idx="1"/>
            <p:extLst>
              <p:ext uri="{D42A27DB-BD31-4B8C-83A1-F6EECF244321}">
                <p14:modId xmlns:p14="http://schemas.microsoft.com/office/powerpoint/2010/main" val="23110661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924225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2" y="639193"/>
            <a:ext cx="3571810" cy="3573516"/>
          </a:xfrm>
        </p:spPr>
        <p:txBody>
          <a:bodyPr vert="horz" lIns="91440" tIns="45720" rIns="91440" bIns="45720" rtlCol="0" anchor="b">
            <a:normAutofit/>
          </a:bodyPr>
          <a:lstStyle/>
          <a:p>
            <a:r>
              <a:rPr lang="en-US" sz="4600" b="1" kern="1200">
                <a:solidFill>
                  <a:schemeClr val="tx1"/>
                </a:solidFill>
                <a:latin typeface="+mj-lt"/>
                <a:ea typeface="+mj-ea"/>
                <a:cs typeface="+mj-cs"/>
              </a:rPr>
              <a:t>Strategic Ambiguity and Confident in US Support</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table with numbers and text&#10;&#10;Description automatically generated">
            <a:extLst>
              <a:ext uri="{FF2B5EF4-FFF2-40B4-BE49-F238E27FC236}">
                <a16:creationId xmlns:a16="http://schemas.microsoft.com/office/drawing/2014/main" id="{C7776A6F-8221-F1E7-6528-8E1FEA81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246253"/>
            <a:ext cx="7214616" cy="6320802"/>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A406315-525D-445D-B93D-41247AD0117C}" type="slidenum">
              <a:rPr lang="en-US" smtClean="0"/>
              <a:pPr>
                <a:spcAft>
                  <a:spcPts val="600"/>
                </a:spcAft>
              </a:pPr>
              <a:t>31</a:t>
            </a:fld>
            <a:endParaRPr lang="en-US"/>
          </a:p>
        </p:txBody>
      </p:sp>
    </p:spTree>
    <p:extLst>
      <p:ext uri="{BB962C8B-B14F-4D97-AF65-F5344CB8AC3E}">
        <p14:creationId xmlns:p14="http://schemas.microsoft.com/office/powerpoint/2010/main" val="2871920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2" y="639193"/>
            <a:ext cx="3571810" cy="3573516"/>
          </a:xfrm>
        </p:spPr>
        <p:txBody>
          <a:bodyPr vert="horz" lIns="91440" tIns="45720" rIns="91440" bIns="45720" rtlCol="0" anchor="b">
            <a:normAutofit/>
          </a:bodyPr>
          <a:lstStyle/>
          <a:p>
            <a:pPr>
              <a:spcAft>
                <a:spcPts val="800"/>
              </a:spcAft>
            </a:pPr>
            <a:r>
              <a:rPr lang="en-US" sz="4100" b="1" kern="1200" dirty="0">
                <a:solidFill>
                  <a:schemeClr val="tx1"/>
                </a:solidFill>
                <a:latin typeface="+mj-lt"/>
                <a:ea typeface="+mj-ea"/>
                <a:cs typeface="+mj-cs"/>
              </a:rPr>
              <a:t>Perception of solidness of key policies</a:t>
            </a:r>
            <a:br>
              <a:rPr lang="en-US" sz="4100" kern="1200" dirty="0">
                <a:solidFill>
                  <a:schemeClr val="tx1"/>
                </a:solidFill>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chart&#10;&#10;Description automatically generated with medium confidence">
            <a:extLst>
              <a:ext uri="{FF2B5EF4-FFF2-40B4-BE49-F238E27FC236}">
                <a16:creationId xmlns:a16="http://schemas.microsoft.com/office/drawing/2014/main" id="{BCAF25C8-1697-9B77-4529-7E8674509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089862" y="173101"/>
            <a:ext cx="8102138" cy="6648323"/>
          </a:xfrm>
          <a:prstGeom prst="rect">
            <a:avLst/>
          </a:prstGeom>
          <a:noFill/>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A406315-525D-445D-B93D-41247AD0117C}" type="slidenum">
              <a:rPr lang="en-US" smtClean="0"/>
              <a:pPr>
                <a:spcAft>
                  <a:spcPts val="600"/>
                </a:spcAft>
              </a:pPr>
              <a:t>32</a:t>
            </a:fld>
            <a:endParaRPr lang="en-US"/>
          </a:p>
        </p:txBody>
      </p:sp>
    </p:spTree>
    <p:extLst>
      <p:ext uri="{BB962C8B-B14F-4D97-AF65-F5344CB8AC3E}">
        <p14:creationId xmlns:p14="http://schemas.microsoft.com/office/powerpoint/2010/main" val="2417224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2" y="639193"/>
            <a:ext cx="3571810" cy="3573516"/>
          </a:xfrm>
        </p:spPr>
        <p:txBody>
          <a:bodyPr vert="horz" lIns="91440" tIns="45720" rIns="91440" bIns="45720" rtlCol="0" anchor="b">
            <a:normAutofit/>
          </a:bodyPr>
          <a:lstStyle/>
          <a:p>
            <a:pPr>
              <a:spcAft>
                <a:spcPts val="800"/>
              </a:spcAft>
            </a:pPr>
            <a:r>
              <a:rPr lang="en-US" sz="4100" b="1" kern="1200" dirty="0">
                <a:solidFill>
                  <a:schemeClr val="tx1"/>
                </a:solidFill>
                <a:latin typeface="+mj-lt"/>
                <a:ea typeface="+mj-ea"/>
                <a:cs typeface="+mj-cs"/>
              </a:rPr>
              <a:t>Perception of the military strength of the three sides</a:t>
            </a:r>
            <a:endParaRPr lang="en-US" sz="41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different colored boxes&#10;&#10;Description automatically generated with medium confidence">
            <a:extLst>
              <a:ext uri="{FF2B5EF4-FFF2-40B4-BE49-F238E27FC236}">
                <a16:creationId xmlns:a16="http://schemas.microsoft.com/office/drawing/2014/main" id="{0FCE52DD-FBDA-DD53-2F7F-1E1594109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210692" y="136526"/>
            <a:ext cx="7658220" cy="6721474"/>
          </a:xfrm>
          <a:prstGeom prst="rect">
            <a:avLst/>
          </a:prstGeom>
          <a:noFill/>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A406315-525D-445D-B93D-41247AD0117C}" type="slidenum">
              <a:rPr lang="en-US" smtClean="0"/>
              <a:pPr>
                <a:spcAft>
                  <a:spcPts val="600"/>
                </a:spcAft>
              </a:pPr>
              <a:t>33</a:t>
            </a:fld>
            <a:endParaRPr lang="en-US"/>
          </a:p>
        </p:txBody>
      </p:sp>
    </p:spTree>
    <p:extLst>
      <p:ext uri="{BB962C8B-B14F-4D97-AF65-F5344CB8AC3E}">
        <p14:creationId xmlns:p14="http://schemas.microsoft.com/office/powerpoint/2010/main" val="4114665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2" y="639193"/>
            <a:ext cx="3571810" cy="3573516"/>
          </a:xfrm>
        </p:spPr>
        <p:txBody>
          <a:bodyPr vert="horz" lIns="91440" tIns="45720" rIns="91440" bIns="45720" rtlCol="0" anchor="b">
            <a:normAutofit/>
          </a:bodyPr>
          <a:lstStyle/>
          <a:p>
            <a:pPr>
              <a:spcAft>
                <a:spcPts val="800"/>
              </a:spcAft>
            </a:pPr>
            <a:r>
              <a:rPr lang="en-US" sz="4100" b="1" kern="1200" dirty="0">
                <a:solidFill>
                  <a:schemeClr val="tx1"/>
                </a:solidFill>
                <a:latin typeface="+mj-lt"/>
                <a:ea typeface="+mj-ea"/>
                <a:cs typeface="+mj-cs"/>
              </a:rPr>
              <a:t>Perception of the Economic strength of the three sides</a:t>
            </a: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5281D2-C7B2-FA18-56E5-3A221BBAC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44044" y="191389"/>
            <a:ext cx="7996844" cy="6496823"/>
          </a:xfrm>
          <a:prstGeom prst="rect">
            <a:avLst/>
          </a:prstGeom>
          <a:noFill/>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A406315-525D-445D-B93D-41247AD0117C}" type="slidenum">
              <a:rPr lang="en-US" smtClean="0"/>
              <a:pPr>
                <a:spcAft>
                  <a:spcPts val="600"/>
                </a:spcAft>
              </a:pPr>
              <a:t>34</a:t>
            </a:fld>
            <a:endParaRPr lang="en-US"/>
          </a:p>
        </p:txBody>
      </p:sp>
    </p:spTree>
    <p:extLst>
      <p:ext uri="{BB962C8B-B14F-4D97-AF65-F5344CB8AC3E}">
        <p14:creationId xmlns:p14="http://schemas.microsoft.com/office/powerpoint/2010/main" val="2324516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2" y="639193"/>
            <a:ext cx="3571810" cy="3573516"/>
          </a:xfrm>
        </p:spPr>
        <p:txBody>
          <a:bodyPr vert="horz" lIns="91440" tIns="45720" rIns="91440" bIns="45720" rtlCol="0" anchor="b">
            <a:normAutofit/>
          </a:bodyPr>
          <a:lstStyle/>
          <a:p>
            <a:pPr>
              <a:spcAft>
                <a:spcPts val="800"/>
              </a:spcAft>
            </a:pPr>
            <a:br>
              <a:rPr lang="en-US" sz="4100" b="1" kern="1200">
                <a:solidFill>
                  <a:schemeClr val="tx1"/>
                </a:solidFill>
                <a:latin typeface="+mj-lt"/>
                <a:ea typeface="+mj-ea"/>
                <a:cs typeface="+mj-cs"/>
              </a:rPr>
            </a:br>
            <a:r>
              <a:rPr lang="en-US" sz="4100" b="1" kern="1200">
                <a:solidFill>
                  <a:schemeClr val="tx1"/>
                </a:solidFill>
                <a:latin typeface="+mj-lt"/>
                <a:ea typeface="+mj-ea"/>
                <a:cs typeface="+mj-cs"/>
              </a:rPr>
              <a:t>Perception of the Gov. strength of the three sides</a:t>
            </a:r>
            <a:endParaRPr lang="en-US" sz="41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colorful squares and lines&#10;&#10;Description automatically generated">
            <a:extLst>
              <a:ext uri="{FF2B5EF4-FFF2-40B4-BE49-F238E27FC236}">
                <a16:creationId xmlns:a16="http://schemas.microsoft.com/office/drawing/2014/main" id="{71B0C697-C2BA-7F35-FF81-F02F1F118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210691" y="246253"/>
            <a:ext cx="7759635" cy="6383782"/>
          </a:xfrm>
          <a:prstGeom prst="rect">
            <a:avLst/>
          </a:prstGeom>
          <a:noFill/>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A406315-525D-445D-B93D-41247AD0117C}" type="slidenum">
              <a:rPr lang="en-US" smtClean="0"/>
              <a:pPr>
                <a:spcAft>
                  <a:spcPts val="600"/>
                </a:spcAft>
              </a:pPr>
              <a:t>35</a:t>
            </a:fld>
            <a:endParaRPr lang="en-US"/>
          </a:p>
        </p:txBody>
      </p:sp>
    </p:spTree>
    <p:extLst>
      <p:ext uri="{BB962C8B-B14F-4D97-AF65-F5344CB8AC3E}">
        <p14:creationId xmlns:p14="http://schemas.microsoft.com/office/powerpoint/2010/main" val="128168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B190D-34B8-2EC0-F425-F29062D95557}"/>
              </a:ext>
            </a:extLst>
          </p:cNvPr>
          <p:cNvSpPr>
            <a:spLocks noGrp="1"/>
          </p:cNvSpPr>
          <p:nvPr>
            <p:ph type="title"/>
          </p:nvPr>
        </p:nvSpPr>
        <p:spPr>
          <a:xfrm>
            <a:off x="838200" y="365125"/>
            <a:ext cx="10515600" cy="1325563"/>
          </a:xfrm>
        </p:spPr>
        <p:txBody>
          <a:bodyPr>
            <a:normAutofit/>
          </a:bodyPr>
          <a:lstStyle/>
          <a:p>
            <a:r>
              <a:rPr lang="en-US" sz="5400" b="1"/>
              <a:t>Policy Implications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5A9E9A-849F-A8FA-9F4D-4AF49682314F}"/>
              </a:ext>
            </a:extLst>
          </p:cNvPr>
          <p:cNvSpPr>
            <a:spLocks noGrp="1"/>
          </p:cNvSpPr>
          <p:nvPr>
            <p:ph idx="1"/>
          </p:nvPr>
        </p:nvSpPr>
        <p:spPr>
          <a:xfrm>
            <a:off x="838200" y="1929384"/>
            <a:ext cx="10515600" cy="4251960"/>
          </a:xfrm>
        </p:spPr>
        <p:txBody>
          <a:bodyPr>
            <a:normAutofit/>
          </a:bodyPr>
          <a:lstStyle/>
          <a:p>
            <a:r>
              <a:rPr lang="en-US" b="1" dirty="0">
                <a:latin typeface="Söhne"/>
              </a:rPr>
              <a:t>Divergent Perceptions Among Elites: </a:t>
            </a:r>
            <a:r>
              <a:rPr lang="en-US" dirty="0">
                <a:latin typeface="Söhne"/>
              </a:rPr>
              <a:t>Inconsistencies among elites and Impact on public opinion.</a:t>
            </a:r>
          </a:p>
          <a:p>
            <a:r>
              <a:rPr lang="en-US" b="1" dirty="0"/>
              <a:t>Combined Reassurance: </a:t>
            </a:r>
            <a:r>
              <a:rPr lang="en-US" dirty="0"/>
              <a:t>The study suggests that effective reassurance strategy in power transitions requires actions (state capability measure) and statements that align, supported by transparent channels.</a:t>
            </a:r>
          </a:p>
          <a:p>
            <a:r>
              <a:rPr lang="en-US" b="1" dirty="0"/>
              <a:t>Reassurance is not playing nice: </a:t>
            </a:r>
            <a:r>
              <a:rPr lang="en-US" dirty="0"/>
              <a:t>Reassurance strategy goes beyond displaying a  benign attitude; it involves establishing a mutually acceptable baseline among all parties.</a:t>
            </a:r>
          </a:p>
          <a:p>
            <a:endParaRPr lang="en-US" sz="2200" dirty="0"/>
          </a:p>
          <a:p>
            <a:endParaRPr lang="en-US" sz="2200" dirty="0">
              <a:latin typeface="Söhne"/>
            </a:endParaRPr>
          </a:p>
          <a:p>
            <a:pPr>
              <a:buFont typeface="Arial" panose="020B0604020202020204" pitchFamily="34" charset="0"/>
              <a:buChar char="•"/>
            </a:pPr>
            <a:endParaRPr lang="en-US" sz="2200" dirty="0">
              <a:latin typeface="Söhne"/>
            </a:endParaRPr>
          </a:p>
          <a:p>
            <a:pPr lvl="2"/>
            <a:endParaRPr lang="en-US" sz="2200" dirty="0"/>
          </a:p>
          <a:p>
            <a:pPr lvl="2"/>
            <a:endParaRPr lang="en-US" sz="2200" dirty="0"/>
          </a:p>
          <a:p>
            <a:pPr lvl="2"/>
            <a:endParaRPr lang="en-US" sz="2200" dirty="0"/>
          </a:p>
        </p:txBody>
      </p:sp>
    </p:spTree>
    <p:extLst>
      <p:ext uri="{BB962C8B-B14F-4D97-AF65-F5344CB8AC3E}">
        <p14:creationId xmlns:p14="http://schemas.microsoft.com/office/powerpoint/2010/main" val="3654115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a:normAutofit/>
          </a:bodyPr>
          <a:lstStyle/>
          <a:p>
            <a:r>
              <a:rPr lang="en-US" b="1"/>
              <a:t>Policy Implications</a:t>
            </a:r>
            <a:endParaRPr lang="en-US" b="1">
              <a:cs typeface="Times New Roman" panose="02020603050405020304" pitchFamily="18" charset="0"/>
            </a:endParaRPr>
          </a:p>
        </p:txBody>
      </p:sp>
      <p:sp>
        <p:nvSpPr>
          <p:cNvPr id="3" name="Content Placeholder 2"/>
          <p:cNvSpPr>
            <a:spLocks noGrp="1"/>
          </p:cNvSpPr>
          <p:nvPr>
            <p:ph idx="1"/>
          </p:nvPr>
        </p:nvSpPr>
        <p:spPr>
          <a:xfrm>
            <a:off x="315884" y="1546166"/>
            <a:ext cx="6134792" cy="5311823"/>
          </a:xfrm>
        </p:spPr>
        <p:txBody>
          <a:bodyPr>
            <a:normAutofit lnSpcReduction="10000"/>
          </a:bodyPr>
          <a:lstStyle/>
          <a:p>
            <a:endParaRPr lang="en-US" dirty="0"/>
          </a:p>
          <a:p>
            <a:pPr marL="0" indent="0">
              <a:buNone/>
            </a:pPr>
            <a:endParaRPr lang="en-US" dirty="0"/>
          </a:p>
          <a:p>
            <a:pPr marL="0" indent="0">
              <a:buNone/>
            </a:pPr>
            <a:r>
              <a:rPr lang="en-US" b="1" dirty="0"/>
              <a:t>The Dilemma:</a:t>
            </a:r>
          </a:p>
          <a:p>
            <a:pPr>
              <a:buFont typeface="Arial" panose="020B0604020202020204" pitchFamily="34" charset="0"/>
              <a:buChar char="•"/>
            </a:pPr>
            <a:r>
              <a:rPr lang="en-US" dirty="0"/>
              <a:t>Democratic elites are bound by the need to persuade voters, contrasting with non-democratic elites who can unilaterally direct policy.</a:t>
            </a:r>
          </a:p>
          <a:p>
            <a:pPr marL="0" indent="0">
              <a:buNone/>
            </a:pPr>
            <a:r>
              <a:rPr lang="en-US" b="1" dirty="0"/>
              <a:t>The Solution:</a:t>
            </a:r>
          </a:p>
          <a:p>
            <a:pPr>
              <a:buFont typeface="Arial" panose="020B0604020202020204" pitchFamily="34" charset="0"/>
              <a:buChar char="•"/>
            </a:pPr>
            <a:r>
              <a:rPr lang="en-US" dirty="0"/>
              <a:t>If elites in leading democracies can reconcile elite and public views, it could set a precedent for allied elites to follow suit in reassurance strategies.</a:t>
            </a:r>
            <a:br>
              <a:rPr lang="en-US" sz="1700" dirty="0"/>
            </a:br>
            <a:endParaRPr lang="en-US" sz="1700" dirty="0">
              <a:latin typeface="Times New Roman" panose="02020603050405020304" pitchFamily="18" charset="0"/>
              <a:cs typeface="Times New Roman" panose="02020603050405020304" pitchFamily="18" charset="0"/>
            </a:endParaRPr>
          </a:p>
        </p:txBody>
      </p:sp>
      <p:pic>
        <p:nvPicPr>
          <p:cNvPr id="15" name="Picture 14" descr="Checkmate in a chess game">
            <a:extLst>
              <a:ext uri="{FF2B5EF4-FFF2-40B4-BE49-F238E27FC236}">
                <a16:creationId xmlns:a16="http://schemas.microsoft.com/office/drawing/2014/main" id="{2E4E4267-F557-8A91-B20E-142673FCFB5D}"/>
              </a:ext>
            </a:extLst>
          </p:cNvPr>
          <p:cNvPicPr>
            <a:picLocks noChangeAspect="1"/>
          </p:cNvPicPr>
          <p:nvPr/>
        </p:nvPicPr>
        <p:blipFill rotWithShape="1">
          <a:blip r:embed="rId3"/>
          <a:srcRect l="15812" r="18327"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DA406315-525D-445D-B93D-41247AD0117C}" type="slidenum">
              <a:rPr lang="en-US">
                <a:solidFill>
                  <a:srgbClr val="FFFFFF"/>
                </a:solidFill>
              </a:rPr>
              <a:pPr>
                <a:spcAft>
                  <a:spcPts val="600"/>
                </a:spcAft>
              </a:pPr>
              <a:t>37</a:t>
            </a:fld>
            <a:endParaRPr lang="en-US">
              <a:solidFill>
                <a:srgbClr val="FFFFFF"/>
              </a:solidFill>
            </a:endParaRPr>
          </a:p>
        </p:txBody>
      </p:sp>
    </p:spTree>
    <p:extLst>
      <p:ext uri="{BB962C8B-B14F-4D97-AF65-F5344CB8AC3E}">
        <p14:creationId xmlns:p14="http://schemas.microsoft.com/office/powerpoint/2010/main" val="554404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br>
              <a:rPr lang="en-US" sz="3100"/>
            </a:br>
            <a:r>
              <a:rPr lang="en-US" sz="3100" b="1">
                <a:highlight>
                  <a:srgbClr val="FFFFFF"/>
                </a:highlight>
                <a:latin typeface="Söhne"/>
              </a:rPr>
              <a:t>Specific Policy Action: Clarification for Strategy Ambiguity! </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626850" y="2011679"/>
            <a:ext cx="10998222" cy="5054139"/>
          </a:xfrm>
        </p:spPr>
        <p:txBody>
          <a:bodyPr>
            <a:normAutofit lnSpcReduction="10000"/>
          </a:bodyPr>
          <a:lstStyle/>
          <a:p>
            <a:pPr marL="0" indent="0">
              <a:buNone/>
            </a:pPr>
            <a:endParaRPr lang="en-US" dirty="0">
              <a:highlight>
                <a:srgbClr val="FFFFFF"/>
              </a:highlight>
              <a:latin typeface="Söhne"/>
            </a:endParaRPr>
          </a:p>
          <a:p>
            <a:pPr>
              <a:buFont typeface="Arial" panose="020B0604020202020204" pitchFamily="34" charset="0"/>
              <a:buChar char="•"/>
            </a:pPr>
            <a:r>
              <a:rPr lang="en-US" dirty="0">
                <a:highlight>
                  <a:srgbClr val="FFFFFF"/>
                </a:highlight>
                <a:latin typeface="Söhne"/>
              </a:rPr>
              <a:t>A US consensus on Taiwan—whether for or against independence—should be clear and understandable to ensure alignment among the public and allies.</a:t>
            </a:r>
          </a:p>
          <a:p>
            <a:pPr>
              <a:buFont typeface="Arial" panose="020B0604020202020204" pitchFamily="34" charset="0"/>
              <a:buChar char="•"/>
            </a:pPr>
            <a:r>
              <a:rPr lang="en-US" dirty="0">
                <a:highlight>
                  <a:srgbClr val="FFFFFF"/>
                </a:highlight>
                <a:latin typeface="Söhne"/>
              </a:rPr>
              <a:t>To maintain the status quo, the US must unambiguously reassure its stance against both Taiwan independence and forceful unification.</a:t>
            </a:r>
          </a:p>
          <a:p>
            <a:r>
              <a:rPr lang="en-US" dirty="0">
                <a:highlight>
                  <a:srgbClr val="FFFFFF"/>
                </a:highlight>
                <a:latin typeface="Söhne"/>
              </a:rPr>
              <a:t>All parties involved need to diminish mistrust and balance reassurances between China, the US, and Taiwan amid current tensions.</a:t>
            </a:r>
          </a:p>
          <a:p>
            <a:r>
              <a:rPr lang="en-US" dirty="0">
                <a:highlight>
                  <a:srgbClr val="FFFFFF"/>
                </a:highlight>
                <a:latin typeface="Söhne"/>
              </a:rPr>
              <a:t>Develop a communication framework engaging all parties is vital for preserving peace and stability in the Taiwan Strait</a:t>
            </a:r>
          </a:p>
          <a:p>
            <a:endParaRPr lang="en-US" sz="1700" dirty="0">
              <a:highlight>
                <a:srgbClr val="FFFFFF"/>
              </a:highlight>
              <a:latin typeface="Söhne"/>
            </a:endParaRPr>
          </a:p>
          <a:p>
            <a:pPr marL="0" indent="0">
              <a:buNone/>
            </a:pPr>
            <a:br>
              <a:rPr lang="en-US" sz="1700" dirty="0"/>
            </a:br>
            <a:endParaRPr lang="en-US" sz="17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8540496" y="6356350"/>
            <a:ext cx="2743200" cy="365125"/>
          </a:xfrm>
        </p:spPr>
        <p:txBody>
          <a:bodyPr>
            <a:normAutofit/>
          </a:bodyPr>
          <a:lstStyle/>
          <a:p>
            <a:pPr>
              <a:spcAft>
                <a:spcPts val="600"/>
              </a:spcAft>
            </a:pPr>
            <a:fld id="{DA406315-525D-445D-B93D-41247AD0117C}" type="slidenum">
              <a:rPr lang="en-US">
                <a:solidFill>
                  <a:schemeClr val="tx1">
                    <a:lumMod val="50000"/>
                    <a:lumOff val="50000"/>
                  </a:schemeClr>
                </a:solidFill>
              </a:rPr>
              <a:pPr>
                <a:spcAft>
                  <a:spcPts val="600"/>
                </a:spcAft>
              </a:pPr>
              <a:t>38</a:t>
            </a:fld>
            <a:endParaRPr lang="en-US">
              <a:solidFill>
                <a:schemeClr val="tx1">
                  <a:lumMod val="50000"/>
                  <a:lumOff val="50000"/>
                </a:schemeClr>
              </a:solidFill>
            </a:endParaRPr>
          </a:p>
        </p:txBody>
      </p:sp>
    </p:spTree>
    <p:extLst>
      <p:ext uri="{BB962C8B-B14F-4D97-AF65-F5344CB8AC3E}">
        <p14:creationId xmlns:p14="http://schemas.microsoft.com/office/powerpoint/2010/main" val="1272961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AD5BA-D47F-848B-B844-241CBD91DD2F}"/>
              </a:ext>
            </a:extLst>
          </p:cNvPr>
          <p:cNvSpPr>
            <a:spLocks noGrp="1"/>
          </p:cNvSpPr>
          <p:nvPr>
            <p:ph type="title"/>
          </p:nvPr>
        </p:nvSpPr>
        <p:spPr>
          <a:xfrm>
            <a:off x="3312216" y="2033726"/>
            <a:ext cx="5567568" cy="2790548"/>
          </a:xfrm>
        </p:spPr>
        <p:txBody>
          <a:bodyPr>
            <a:normAutofit/>
          </a:bodyPr>
          <a:lstStyle/>
          <a:p>
            <a:r>
              <a:rPr lang="en-US" sz="8800" dirty="0">
                <a:solidFill>
                  <a:srgbClr val="0070C0"/>
                </a:solidFill>
              </a:rPr>
              <a:t>Thank you!</a:t>
            </a:r>
          </a:p>
        </p:txBody>
      </p:sp>
    </p:spTree>
    <p:extLst>
      <p:ext uri="{BB962C8B-B14F-4D97-AF65-F5344CB8AC3E}">
        <p14:creationId xmlns:p14="http://schemas.microsoft.com/office/powerpoint/2010/main" val="429069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Economist on X: &quot;Taiwan is the most dangerous place on Earth. A war  over the island would be a catastrophe: America and China must work harder  to avoid it. Our cover">
            <a:extLst>
              <a:ext uri="{FF2B5EF4-FFF2-40B4-BE49-F238E27FC236}">
                <a16:creationId xmlns:a16="http://schemas.microsoft.com/office/drawing/2014/main" id="{136AC1ED-5045-83C6-3083-85AD88B520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2224288" cy="68632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230D83-0A9A-8A15-89C1-36A500C84BB8}"/>
              </a:ext>
            </a:extLst>
          </p:cNvPr>
          <p:cNvSpPr txBox="1"/>
          <p:nvPr/>
        </p:nvSpPr>
        <p:spPr>
          <a:xfrm>
            <a:off x="324495" y="1849520"/>
            <a:ext cx="3302108" cy="4154984"/>
          </a:xfrm>
          <a:prstGeom prst="rect">
            <a:avLst/>
          </a:prstGeom>
          <a:noFill/>
        </p:spPr>
        <p:txBody>
          <a:bodyPr wrap="square">
            <a:spAutoFit/>
          </a:bodyPr>
          <a:lstStyle/>
          <a:p>
            <a:r>
              <a:rPr lang="en-US" sz="2400" b="0" i="0" dirty="0">
                <a:solidFill>
                  <a:srgbClr val="0070C0"/>
                </a:solidFill>
                <a:effectLst/>
                <a:latin typeface="PublicoHeadline"/>
              </a:rPr>
              <a:t>"Taiwan is clearly one of their ambitions. ... And I think the threat is manifest during this decade, in fact, in the next six years.“</a:t>
            </a:r>
          </a:p>
          <a:p>
            <a:endParaRPr lang="en-US" sz="2400" dirty="0">
              <a:solidFill>
                <a:srgbClr val="0070C0"/>
              </a:solidFill>
              <a:latin typeface="PublicoHeadline"/>
            </a:endParaRPr>
          </a:p>
          <a:p>
            <a:r>
              <a:rPr lang="en-US" sz="2400" dirty="0">
                <a:solidFill>
                  <a:srgbClr val="0070C0"/>
                </a:solidFill>
                <a:latin typeface="PublicoHeadline"/>
              </a:rPr>
              <a:t>-- Adm. Philip Davidson (2021)</a:t>
            </a:r>
            <a:endParaRPr lang="en-US" sz="2400" dirty="0">
              <a:solidFill>
                <a:srgbClr val="0070C0"/>
              </a:solidFill>
            </a:endParaRPr>
          </a:p>
        </p:txBody>
      </p:sp>
      <p:sp>
        <p:nvSpPr>
          <p:cNvPr id="7" name="TextBox 6">
            <a:extLst>
              <a:ext uri="{FF2B5EF4-FFF2-40B4-BE49-F238E27FC236}">
                <a16:creationId xmlns:a16="http://schemas.microsoft.com/office/drawing/2014/main" id="{64B1C2F6-E091-9014-1D81-FD720D0DF593}"/>
              </a:ext>
            </a:extLst>
          </p:cNvPr>
          <p:cNvSpPr txBox="1"/>
          <p:nvPr/>
        </p:nvSpPr>
        <p:spPr>
          <a:xfrm>
            <a:off x="8750407" y="1661569"/>
            <a:ext cx="3302108" cy="4339650"/>
          </a:xfrm>
          <a:prstGeom prst="rect">
            <a:avLst/>
          </a:prstGeom>
          <a:noFill/>
        </p:spPr>
        <p:txBody>
          <a:bodyPr wrap="square">
            <a:spAutoFit/>
          </a:bodyPr>
          <a:lstStyle/>
          <a:p>
            <a:r>
              <a:rPr lang="en-US" sz="2400" dirty="0">
                <a:solidFill>
                  <a:srgbClr val="0070C0"/>
                </a:solidFill>
                <a:latin typeface="PublicoHeadline"/>
              </a:rPr>
              <a:t>“So when we talk about</a:t>
            </a:r>
            <a:r>
              <a:rPr lang="en-US" sz="2400" dirty="0">
                <a:solidFill>
                  <a:srgbClr val="0070C0"/>
                </a:solidFill>
                <a:latin typeface="PublicoHeadline"/>
                <a:hlinkClick r:id="rId4">
                  <a:extLst>
                    <a:ext uri="{A12FA001-AC4F-418D-AE19-62706E023703}">
                      <ahyp:hlinkClr xmlns:ahyp="http://schemas.microsoft.com/office/drawing/2018/hyperlinkcolor" val="tx"/>
                    </a:ext>
                  </a:extLst>
                </a:hlinkClick>
              </a:rPr>
              <a:t> the 2027 window</a:t>
            </a:r>
            <a:r>
              <a:rPr lang="en-US" sz="2400" dirty="0">
                <a:solidFill>
                  <a:srgbClr val="0070C0"/>
                </a:solidFill>
                <a:latin typeface="PublicoHeadline"/>
              </a:rPr>
              <a:t> [for an invasion of Taiwan], in my mind, that has to be a 2022 window or potentially a 2023 window.”</a:t>
            </a:r>
          </a:p>
          <a:p>
            <a:endParaRPr lang="en-US" dirty="0">
              <a:solidFill>
                <a:srgbClr val="222222"/>
              </a:solidFill>
              <a:latin typeface="Lora" panose="020F0502020204030204" pitchFamily="2" charset="0"/>
            </a:endParaRPr>
          </a:p>
          <a:p>
            <a:r>
              <a:rPr lang="en-US" sz="2400" dirty="0">
                <a:solidFill>
                  <a:srgbClr val="0070C0"/>
                </a:solidFill>
                <a:latin typeface="PublicoHeadline"/>
              </a:rPr>
              <a:t>-- Adm. Michael </a:t>
            </a:r>
            <a:r>
              <a:rPr lang="en-US" sz="2400" dirty="0" err="1">
                <a:solidFill>
                  <a:srgbClr val="0070C0"/>
                </a:solidFill>
                <a:latin typeface="PublicoHeadline"/>
              </a:rPr>
              <a:t>Gilday</a:t>
            </a:r>
            <a:r>
              <a:rPr lang="en-US" sz="2400" dirty="0">
                <a:solidFill>
                  <a:srgbClr val="0070C0"/>
                </a:solidFill>
                <a:latin typeface="PublicoHeadline"/>
              </a:rPr>
              <a:t> (2022)</a:t>
            </a:r>
          </a:p>
          <a:p>
            <a:r>
              <a:rPr lang="en-US" b="0" i="0" dirty="0">
                <a:solidFill>
                  <a:srgbClr val="222222"/>
                </a:solidFill>
                <a:effectLst/>
                <a:latin typeface="Lora" panose="020F0502020204030204" pitchFamily="2" charset="0"/>
              </a:rPr>
              <a:t> </a:t>
            </a:r>
            <a:endParaRPr lang="en-US" dirty="0"/>
          </a:p>
        </p:txBody>
      </p:sp>
    </p:spTree>
    <p:extLst>
      <p:ext uri="{BB962C8B-B14F-4D97-AF65-F5344CB8AC3E}">
        <p14:creationId xmlns:p14="http://schemas.microsoft.com/office/powerpoint/2010/main" val="2494844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tretch>
            <a:fillRect/>
          </a:stretch>
        </p:blipFill>
        <p:spPr>
          <a:xfrm>
            <a:off x="0" y="0"/>
            <a:ext cx="12181172" cy="6858000"/>
          </a:xfrm>
          <a:prstGeom prst="rect">
            <a:avLst/>
          </a:prstGeom>
        </p:spPr>
      </p:pic>
      <p:sp>
        <p:nvSpPr>
          <p:cNvPr id="56" name="Rectangle 55">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raising his fist up&#10;&#10;Description automatically generated">
            <a:extLst>
              <a:ext uri="{FF2B5EF4-FFF2-40B4-BE49-F238E27FC236}">
                <a16:creationId xmlns:a16="http://schemas.microsoft.com/office/drawing/2014/main" id="{8193F6E4-328C-C4C0-309F-3C0094264F56}"/>
              </a:ext>
            </a:extLst>
          </p:cNvPr>
          <p:cNvPicPr>
            <a:picLocks noChangeAspect="1"/>
          </p:cNvPicPr>
          <p:nvPr/>
        </p:nvPicPr>
        <p:blipFill>
          <a:blip r:embed="rId4">
            <a:alphaModFix amt="60000"/>
            <a:extLst>
              <a:ext uri="{28A0092B-C50C-407E-A947-70E740481C1C}">
                <a14:useLocalDpi xmlns:a14="http://schemas.microsoft.com/office/drawing/2010/main" val="0"/>
              </a:ext>
            </a:extLst>
          </a:blip>
          <a:srcRect l="11201" r="2" b="2"/>
          <a:stretch/>
        </p:blipFill>
        <p:spPr>
          <a:xfrm>
            <a:off x="6094532" y="10"/>
            <a:ext cx="6093578" cy="3431119"/>
          </a:xfrm>
          <a:prstGeom prst="rect">
            <a:avLst/>
          </a:prstGeom>
        </p:spPr>
      </p:pic>
      <p:pic>
        <p:nvPicPr>
          <p:cNvPr id="14" name="Picture 13" descr="A person waving in front of a flag&#10;&#10;Description automatically generated">
            <a:extLst>
              <a:ext uri="{FF2B5EF4-FFF2-40B4-BE49-F238E27FC236}">
                <a16:creationId xmlns:a16="http://schemas.microsoft.com/office/drawing/2014/main" id="{2C4C1575-BCEF-6D3B-963B-E9FED56B72DD}"/>
              </a:ext>
            </a:extLst>
          </p:cNvPr>
          <p:cNvPicPr>
            <a:picLocks noChangeAspect="1"/>
          </p:cNvPicPr>
          <p:nvPr/>
        </p:nvPicPr>
        <p:blipFill>
          <a:blip r:embed="rId5">
            <a:alphaModFix amt="60000"/>
            <a:extLst>
              <a:ext uri="{28A0092B-C50C-407E-A947-70E740481C1C}">
                <a14:useLocalDpi xmlns:a14="http://schemas.microsoft.com/office/drawing/2010/main" val="0"/>
              </a:ext>
            </a:extLst>
          </a:blip>
          <a:srcRect r="99" b="-3"/>
          <a:stretch/>
        </p:blipFill>
        <p:spPr>
          <a:xfrm>
            <a:off x="4763" y="10"/>
            <a:ext cx="6093578" cy="3431119"/>
          </a:xfrm>
          <a:prstGeom prst="rect">
            <a:avLst/>
          </a:prstGeom>
        </p:spPr>
      </p:pic>
      <p:sp>
        <p:nvSpPr>
          <p:cNvPr id="2" name="Title 1"/>
          <p:cNvSpPr>
            <a:spLocks noGrp="1"/>
          </p:cNvSpPr>
          <p:nvPr>
            <p:ph type="title"/>
          </p:nvPr>
        </p:nvSpPr>
        <p:spPr>
          <a:xfrm>
            <a:off x="2023128" y="1497374"/>
            <a:ext cx="8134915" cy="2013102"/>
          </a:xfrm>
        </p:spPr>
        <p:txBody>
          <a:bodyPr anchor="b">
            <a:normAutofit fontScale="90000"/>
          </a:bodyPr>
          <a:lstStyle/>
          <a:p>
            <a:pPr algn="ctr"/>
            <a:r>
              <a:rPr lang="en-US" sz="4800" dirty="0">
                <a:solidFill>
                  <a:srgbClr val="FFFFFF"/>
                </a:solidFill>
                <a:effectLst/>
                <a:latin typeface="+mn-lt"/>
                <a:ea typeface="PMingLiU" panose="02020500000000000000" pitchFamily="18" charset="-120"/>
                <a:cs typeface="Times New Roman" panose="02020603050405020304" pitchFamily="18" charset="0"/>
              </a:rPr>
              <a:t>“The Myth of a War in the Taiwan Strait”</a:t>
            </a:r>
            <a:r>
              <a:rPr lang="en-US" sz="4800" dirty="0">
                <a:solidFill>
                  <a:srgbClr val="FFFFFF"/>
                </a:solidFill>
                <a:effectLst/>
                <a:latin typeface="+mn-lt"/>
              </a:rPr>
              <a:t> </a:t>
            </a:r>
            <a:br>
              <a:rPr lang="en-US" sz="4800" b="1" dirty="0">
                <a:solidFill>
                  <a:srgbClr val="FFFFFF"/>
                </a:solidFill>
                <a:latin typeface="+mn-lt"/>
                <a:cs typeface="Times New Roman" panose="02020603050405020304" pitchFamily="18" charset="0"/>
              </a:rPr>
            </a:br>
            <a:r>
              <a:rPr lang="en-US" sz="4800" b="1" dirty="0">
                <a:solidFill>
                  <a:srgbClr val="FFFFFF"/>
                </a:solidFill>
                <a:latin typeface="+mn-lt"/>
                <a:cs typeface="Times New Roman" panose="02020603050405020304" pitchFamily="18" charset="0"/>
              </a:rPr>
              <a:t>Who’s Call?</a:t>
            </a:r>
          </a:p>
        </p:txBody>
      </p:sp>
      <p:pic>
        <p:nvPicPr>
          <p:cNvPr id="6" name="Picture 5" descr="A group of people wearing masks&#10;&#10;Description automatically generated">
            <a:extLst>
              <a:ext uri="{FF2B5EF4-FFF2-40B4-BE49-F238E27FC236}">
                <a16:creationId xmlns:a16="http://schemas.microsoft.com/office/drawing/2014/main" id="{8EACB901-AF94-C370-D185-24821BA3C83E}"/>
              </a:ext>
            </a:extLst>
          </p:cNvPr>
          <p:cNvPicPr>
            <a:picLocks noChangeAspect="1"/>
          </p:cNvPicPr>
          <p:nvPr/>
        </p:nvPicPr>
        <p:blipFill rotWithShape="1">
          <a:blip r:embed="rId6">
            <a:alphaModFix amt="60000"/>
            <a:extLst>
              <a:ext uri="{28A0092B-C50C-407E-A947-70E740481C1C}">
                <a14:useLocalDpi xmlns:a14="http://schemas.microsoft.com/office/drawing/2010/main" val="0"/>
              </a:ext>
            </a:extLst>
          </a:blip>
          <a:srcRect r="211" b="-2"/>
          <a:stretch/>
        </p:blipFill>
        <p:spPr>
          <a:xfrm>
            <a:off x="6097280" y="3426870"/>
            <a:ext cx="6093578" cy="3431129"/>
          </a:xfrm>
          <a:prstGeom prst="rect">
            <a:avLst/>
          </a:prstGeom>
        </p:spPr>
      </p:pic>
      <p:pic>
        <p:nvPicPr>
          <p:cNvPr id="10" name="Picture 9" descr="A person in a suit and tie&#10;&#10;Description automatically generated">
            <a:extLst>
              <a:ext uri="{FF2B5EF4-FFF2-40B4-BE49-F238E27FC236}">
                <a16:creationId xmlns:a16="http://schemas.microsoft.com/office/drawing/2014/main" id="{C1C98A33-79DD-C9C7-9B7B-CFC8094D199E}"/>
              </a:ext>
            </a:extLst>
          </p:cNvPr>
          <p:cNvPicPr>
            <a:picLocks noChangeAspect="1"/>
          </p:cNvPicPr>
          <p:nvPr/>
        </p:nvPicPr>
        <p:blipFill>
          <a:blip r:embed="rId7">
            <a:alphaModFix amt="60000"/>
            <a:extLst>
              <a:ext uri="{28A0092B-C50C-407E-A947-70E740481C1C}">
                <a14:useLocalDpi xmlns:a14="http://schemas.microsoft.com/office/drawing/2010/main" val="0"/>
              </a:ext>
            </a:extLst>
          </a:blip>
          <a:srcRect l="102" r="-3" b="-3"/>
          <a:stretch/>
        </p:blipFill>
        <p:spPr>
          <a:xfrm>
            <a:off x="7511" y="3426870"/>
            <a:ext cx="6093578" cy="3431129"/>
          </a:xfrm>
          <a:prstGeom prst="rect">
            <a:avLst/>
          </a:prstGeom>
        </p:spPr>
      </p:pic>
      <p:sp>
        <p:nvSpPr>
          <p:cNvPr id="3" name="Content Placeholder 2"/>
          <p:cNvSpPr>
            <a:spLocks noGrp="1"/>
          </p:cNvSpPr>
          <p:nvPr>
            <p:ph idx="1"/>
          </p:nvPr>
        </p:nvSpPr>
        <p:spPr>
          <a:xfrm>
            <a:off x="1191966" y="3510476"/>
            <a:ext cx="9801854" cy="2614231"/>
          </a:xfrm>
        </p:spPr>
        <p:txBody>
          <a:bodyPr anchor="t">
            <a:normAutofit/>
          </a:bodyPr>
          <a:lstStyle/>
          <a:p>
            <a:pPr algn="ctr">
              <a:spcBef>
                <a:spcPts val="1350"/>
              </a:spcBef>
            </a:pPr>
            <a:endParaRPr lang="en-US" sz="1800" dirty="0">
              <a:solidFill>
                <a:srgbClr val="FFFFFF"/>
              </a:solidFill>
              <a:latin typeface="Times New Roman" panose="02020603050405020304" pitchFamily="18" charset="0"/>
              <a:cs typeface="Times New Roman" panose="02020603050405020304" pitchFamily="18" charset="0"/>
            </a:endParaRPr>
          </a:p>
          <a:p>
            <a:pPr algn="ctr">
              <a:spcBef>
                <a:spcPts val="1350"/>
              </a:spcBef>
            </a:pPr>
            <a:endParaRPr lang="en-US" sz="1800" dirty="0">
              <a:solidFill>
                <a:srgbClr val="FFFFFF"/>
              </a:solidFill>
              <a:latin typeface="Times New Roman" panose="02020603050405020304" pitchFamily="18" charset="0"/>
              <a:cs typeface="Times New Roman" panose="02020603050405020304" pitchFamily="18" charset="0"/>
            </a:endParaRPr>
          </a:p>
          <a:p>
            <a:pPr algn="ctr">
              <a:spcBef>
                <a:spcPts val="1350"/>
              </a:spcBef>
            </a:pPr>
            <a:endParaRPr lang="en-US" sz="1800" dirty="0">
              <a:solidFill>
                <a:srgbClr val="FFFFFF"/>
              </a:solidFill>
              <a:latin typeface="Times New Roman" panose="02020603050405020304" pitchFamily="18" charset="0"/>
              <a:cs typeface="Times New Roman" panose="02020603050405020304" pitchFamily="18" charset="0"/>
            </a:endParaRPr>
          </a:p>
          <a:p>
            <a:pPr marL="0" indent="0" algn="ctr">
              <a:spcBef>
                <a:spcPts val="1350"/>
              </a:spcBef>
              <a:buNone/>
            </a:pPr>
            <a:endParaRPr lang="en-US" sz="1800" dirty="0">
              <a:solidFill>
                <a:srgbClr val="FFFFFF"/>
              </a:solidFill>
              <a:latin typeface="Times New Roman" panose="02020603050405020304" pitchFamily="18" charset="0"/>
              <a:cs typeface="Times New Roman" panose="02020603050405020304" pitchFamily="18" charset="0"/>
            </a:endParaRPr>
          </a:p>
          <a:p>
            <a:pPr lvl="1" algn="ctr">
              <a:spcBef>
                <a:spcPts val="1350"/>
              </a:spcBef>
            </a:pPr>
            <a:endParaRPr lang="en-US" sz="1800" dirty="0">
              <a:solidFill>
                <a:srgbClr val="FFFFFF"/>
              </a:solidFill>
              <a:latin typeface="Times New Roman" panose="02020603050405020304" pitchFamily="18" charset="0"/>
              <a:cs typeface="Times New Roman" panose="02020603050405020304" pitchFamily="18" charset="0"/>
            </a:endParaRPr>
          </a:p>
          <a:p>
            <a:pPr algn="ctr">
              <a:spcBef>
                <a:spcPts val="900"/>
              </a:spcBef>
            </a:pPr>
            <a:endParaRPr lang="en-US" sz="1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174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26C624C-963C-4795-B05B-6565DB5AB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4" descr="Image result for china flag">
            <a:extLst>
              <a:ext uri="{FF2B5EF4-FFF2-40B4-BE49-F238E27FC236}">
                <a16:creationId xmlns:a16="http://schemas.microsoft.com/office/drawing/2014/main" id="{B57B1818-CBC6-4446-23EF-04A7DAC6B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0774" b="-1"/>
          <a:stretch/>
        </p:blipFill>
        <p:spPr bwMode="auto">
          <a:xfrm>
            <a:off x="20" y="10"/>
            <a:ext cx="3728839" cy="41973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7AA5D9B-BE05-B9FF-61B8-EB7568C4AB1A}"/>
              </a:ext>
            </a:extLst>
          </p:cNvPr>
          <p:cNvPicPr>
            <a:picLocks noChangeAspect="1"/>
          </p:cNvPicPr>
          <p:nvPr/>
        </p:nvPicPr>
        <p:blipFill>
          <a:blip r:embed="rId4">
            <a:extLst>
              <a:ext uri="{28A0092B-C50C-407E-A947-70E740481C1C}">
                <a14:useLocalDpi xmlns:a14="http://schemas.microsoft.com/office/drawing/2010/main" val="0"/>
              </a:ext>
            </a:extLst>
          </a:blip>
          <a:srcRect l="14673" r="-6" b="-6"/>
          <a:stretch/>
        </p:blipFill>
        <p:spPr>
          <a:xfrm>
            <a:off x="3847755" y="5"/>
            <a:ext cx="3686887" cy="4197368"/>
          </a:xfrm>
          <a:custGeom>
            <a:avLst/>
            <a:gdLst/>
            <a:ahLst/>
            <a:cxnLst/>
            <a:rect l="l" t="t" r="r" b="b"/>
            <a:pathLst>
              <a:path w="3686887" h="4197368">
                <a:moveTo>
                  <a:pt x="0" y="0"/>
                </a:moveTo>
                <a:lnTo>
                  <a:pt x="3686887" y="0"/>
                </a:lnTo>
                <a:lnTo>
                  <a:pt x="3686887" y="3832811"/>
                </a:lnTo>
                <a:lnTo>
                  <a:pt x="3497100" y="3826712"/>
                </a:lnTo>
                <a:cubicBezTo>
                  <a:pt x="3497100" y="3826712"/>
                  <a:pt x="3493758" y="3826712"/>
                  <a:pt x="3493758" y="3826712"/>
                </a:cubicBezTo>
                <a:cubicBezTo>
                  <a:pt x="3426914" y="3823370"/>
                  <a:pt x="3363416" y="3823370"/>
                  <a:pt x="3296571" y="3820027"/>
                </a:cubicBezTo>
                <a:cubicBezTo>
                  <a:pt x="3065966" y="3820027"/>
                  <a:pt x="2835360" y="3820027"/>
                  <a:pt x="2608095" y="3820027"/>
                </a:cubicBezTo>
                <a:cubicBezTo>
                  <a:pt x="2384173" y="3910265"/>
                  <a:pt x="2140198" y="3833396"/>
                  <a:pt x="1919619" y="3903581"/>
                </a:cubicBezTo>
                <a:cubicBezTo>
                  <a:pt x="1685670" y="3900239"/>
                  <a:pt x="1465092" y="3970423"/>
                  <a:pt x="1234485" y="4000503"/>
                </a:cubicBezTo>
                <a:cubicBezTo>
                  <a:pt x="1060693" y="4013871"/>
                  <a:pt x="883561" y="3997160"/>
                  <a:pt x="723139" y="4067345"/>
                </a:cubicBezTo>
                <a:cubicBezTo>
                  <a:pt x="661310" y="4095753"/>
                  <a:pt x="606165" y="4128339"/>
                  <a:pt x="583188" y="4172622"/>
                </a:cubicBezTo>
                <a:lnTo>
                  <a:pt x="575662" y="4197368"/>
                </a:lnTo>
                <a:lnTo>
                  <a:pt x="0" y="4197368"/>
                </a:lnTo>
                <a:close/>
              </a:path>
            </a:pathLst>
          </a:custGeom>
        </p:spPr>
      </p:pic>
      <p:pic>
        <p:nvPicPr>
          <p:cNvPr id="5" name="Picture 4" descr="A book cover of a book&#10;&#10;Description automatically generated">
            <a:extLst>
              <a:ext uri="{FF2B5EF4-FFF2-40B4-BE49-F238E27FC236}">
                <a16:creationId xmlns:a16="http://schemas.microsoft.com/office/drawing/2014/main" id="{BACC2120-7225-36E4-CC37-CC0B280FAFB2}"/>
              </a:ext>
            </a:extLst>
          </p:cNvPr>
          <p:cNvPicPr>
            <a:picLocks noChangeAspect="1"/>
          </p:cNvPicPr>
          <p:nvPr/>
        </p:nvPicPr>
        <p:blipFill>
          <a:blip r:embed="rId5">
            <a:extLst>
              <a:ext uri="{28A0092B-C50C-407E-A947-70E740481C1C}">
                <a14:useLocalDpi xmlns:a14="http://schemas.microsoft.com/office/drawing/2010/main" val="0"/>
              </a:ext>
            </a:extLst>
          </a:blip>
          <a:srcRect l="-1312" t="7415" r="1377" b="7121"/>
          <a:stretch/>
        </p:blipFill>
        <p:spPr>
          <a:xfrm>
            <a:off x="7594091" y="-46990"/>
            <a:ext cx="4535411" cy="3887470"/>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7" name="Picture 2" descr="Image result for us flag">
            <a:extLst>
              <a:ext uri="{FF2B5EF4-FFF2-40B4-BE49-F238E27FC236}">
                <a16:creationId xmlns:a16="http://schemas.microsoft.com/office/drawing/2014/main" id="{E650F74C-3CE5-80B1-08B7-52FF3DF683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 b="28893"/>
          <a:stretch/>
        </p:blipFill>
        <p:spPr bwMode="auto">
          <a:xfrm>
            <a:off x="20" y="4297691"/>
            <a:ext cx="6836830" cy="2560309"/>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949FC62-C4B2-F10D-F83B-1783FAF962A0}"/>
              </a:ext>
            </a:extLst>
          </p:cNvPr>
          <p:cNvSpPr txBox="1">
            <a:spLocks/>
          </p:cNvSpPr>
          <p:nvPr/>
        </p:nvSpPr>
        <p:spPr>
          <a:xfrm>
            <a:off x="6410152" y="5003874"/>
            <a:ext cx="5505814" cy="14713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kern="1200" dirty="0">
                <a:solidFill>
                  <a:schemeClr val="tx1"/>
                </a:solidFill>
                <a:latin typeface="+mj-lt"/>
                <a:ea typeface="+mj-ea"/>
                <a:cs typeface="+mj-cs"/>
              </a:rPr>
              <a:t>How Do Scholars Interpret and Predict Cross-Strait Relations?</a:t>
            </a:r>
            <a:r>
              <a:rPr lang="en-US" altLang="zh-TW" sz="2800" kern="1200" dirty="0">
                <a:solidFill>
                  <a:schemeClr val="tx1"/>
                </a:solidFill>
                <a:latin typeface="+mj-lt"/>
                <a:ea typeface="+mj-ea"/>
                <a:cs typeface="+mj-cs"/>
              </a:rPr>
              <a:t>  </a:t>
            </a:r>
            <a:br>
              <a:rPr lang="en-US" altLang="zh-TW" sz="2800" kern="1200" dirty="0">
                <a:solidFill>
                  <a:schemeClr val="tx1"/>
                </a:solidFill>
                <a:latin typeface="+mj-lt"/>
                <a:ea typeface="+mj-ea"/>
                <a:cs typeface="+mj-cs"/>
              </a:rPr>
            </a:br>
            <a:r>
              <a:rPr lang="en-US" sz="2800" kern="1200" dirty="0">
                <a:solidFill>
                  <a:schemeClr val="tx1"/>
                </a:solidFill>
                <a:latin typeface="+mj-lt"/>
                <a:ea typeface="+mj-ea"/>
                <a:cs typeface="+mj-cs"/>
              </a:rPr>
              <a:t>Thucydides Trap V.S. </a:t>
            </a:r>
            <a:r>
              <a:rPr lang="en-US" sz="2800" kern="1200" dirty="0" err="1">
                <a:solidFill>
                  <a:schemeClr val="tx1"/>
                </a:solidFill>
                <a:latin typeface="+mj-lt"/>
                <a:ea typeface="+mj-ea"/>
                <a:cs typeface="+mj-cs"/>
              </a:rPr>
              <a:t>Yizhou</a:t>
            </a:r>
            <a:r>
              <a:rPr lang="en-US" sz="2800" kern="1200" dirty="0">
                <a:solidFill>
                  <a:schemeClr val="tx1"/>
                </a:solidFill>
                <a:latin typeface="+mj-lt"/>
                <a:ea typeface="+mj-ea"/>
                <a:cs typeface="+mj-cs"/>
              </a:rPr>
              <a:t> Dilemma</a:t>
            </a:r>
          </a:p>
        </p:txBody>
      </p:sp>
      <p:sp>
        <p:nvSpPr>
          <p:cNvPr id="7" name="TextBox 6">
            <a:extLst>
              <a:ext uri="{FF2B5EF4-FFF2-40B4-BE49-F238E27FC236}">
                <a16:creationId xmlns:a16="http://schemas.microsoft.com/office/drawing/2014/main" id="{1E19685C-79B3-E401-1B2C-5B14C8885538}"/>
              </a:ext>
            </a:extLst>
          </p:cNvPr>
          <p:cNvSpPr txBox="1"/>
          <p:nvPr/>
        </p:nvSpPr>
        <p:spPr>
          <a:xfrm>
            <a:off x="8654783" y="4085835"/>
            <a:ext cx="3474719" cy="672683"/>
          </a:xfrm>
          <a:prstGeom prst="rect">
            <a:avLst/>
          </a:prstGeom>
        </p:spPr>
        <p:txBody>
          <a:bodyPr vert="horz" lIns="91440" tIns="45720" rIns="91440" bIns="45720" rtlCol="0">
            <a:normAutofit/>
          </a:bodyPr>
          <a:lstStyle/>
          <a:p>
            <a:pPr>
              <a:lnSpc>
                <a:spcPct val="90000"/>
              </a:lnSpc>
              <a:spcBef>
                <a:spcPts val="1000"/>
              </a:spcBef>
            </a:pPr>
            <a:r>
              <a:rPr lang="en-US" sz="2400" kern="1200" dirty="0">
                <a:solidFill>
                  <a:schemeClr val="tx1"/>
                </a:solidFill>
                <a:latin typeface="+mn-lt"/>
                <a:ea typeface="+mn-ea"/>
                <a:cs typeface="+mn-cs"/>
              </a:rPr>
              <a:t>12 out of 16 = WAR</a:t>
            </a:r>
          </a:p>
        </p:txBody>
      </p:sp>
    </p:spTree>
    <p:extLst>
      <p:ext uri="{BB962C8B-B14F-4D97-AF65-F5344CB8AC3E}">
        <p14:creationId xmlns:p14="http://schemas.microsoft.com/office/powerpoint/2010/main" val="309202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6AD27D-AF16-9A87-8EE4-DFC481FE688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DD8C44-5509-EA43-AEC3-EB5906FE08C7}"/>
              </a:ext>
            </a:extLst>
          </p:cNvPr>
          <p:cNvPicPr>
            <a:picLocks noChangeAspect="1"/>
          </p:cNvPicPr>
          <p:nvPr/>
        </p:nvPicPr>
        <p:blipFill>
          <a:blip r:embed="rId3">
            <a:extLst>
              <a:ext uri="{28A0092B-C50C-407E-A947-70E740481C1C}">
                <a14:useLocalDpi xmlns:a14="http://schemas.microsoft.com/office/drawing/2010/main" val="0"/>
              </a:ext>
            </a:extLst>
          </a:blip>
          <a:srcRect t="27899" b="4533"/>
          <a:stretch/>
        </p:blipFill>
        <p:spPr>
          <a:xfrm>
            <a:off x="20" y="-22"/>
            <a:ext cx="12191977" cy="6858022"/>
          </a:xfrm>
          <a:prstGeom prst="rect">
            <a:avLst/>
          </a:prstGeom>
        </p:spPr>
      </p:pic>
      <p:sp>
        <p:nvSpPr>
          <p:cNvPr id="21" name="Rectangle 2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DB6A2A-5ACF-B8C3-F5B6-1E5FD81E1EDC}"/>
              </a:ext>
            </a:extLst>
          </p:cNvPr>
          <p:cNvSpPr txBox="1"/>
          <p:nvPr/>
        </p:nvSpPr>
        <p:spPr>
          <a:xfrm>
            <a:off x="643466" y="643467"/>
            <a:ext cx="5452529" cy="3569242"/>
          </a:xfrm>
          <a:prstGeom prst="rect">
            <a:avLst/>
          </a:prstGeom>
        </p:spPr>
        <p:txBody>
          <a:bodyPr vert="horz" lIns="91440" tIns="45720" rIns="91440" bIns="45720" rtlCol="0" anchor="t">
            <a:normAutofit/>
          </a:bodyPr>
          <a:lstStyle/>
          <a:p>
            <a:pPr marR="0">
              <a:lnSpc>
                <a:spcPct val="90000"/>
              </a:lnSpc>
              <a:spcBef>
                <a:spcPct val="0"/>
              </a:spcBef>
              <a:spcAft>
                <a:spcPts val="800"/>
              </a:spcAft>
            </a:pPr>
            <a:r>
              <a:rPr lang="en-US" sz="5200">
                <a:solidFill>
                  <a:srgbClr val="FFFFFF"/>
                </a:solidFill>
                <a:effectLst/>
                <a:latin typeface="+mj-lt"/>
                <a:ea typeface="+mj-ea"/>
                <a:cs typeface="+mj-cs"/>
              </a:rPr>
              <a:t>Introducti</a:t>
            </a:r>
            <a:r>
              <a:rPr lang="en-US" sz="5200">
                <a:solidFill>
                  <a:srgbClr val="FFFFFF"/>
                </a:solidFill>
                <a:latin typeface="+mj-lt"/>
                <a:ea typeface="+mj-ea"/>
                <a:cs typeface="+mj-cs"/>
              </a:rPr>
              <a:t>on to “</a:t>
            </a:r>
            <a:r>
              <a:rPr lang="en-US" sz="5200">
                <a:solidFill>
                  <a:srgbClr val="FFFFFF"/>
                </a:solidFill>
                <a:effectLst/>
                <a:latin typeface="+mj-lt"/>
                <a:ea typeface="+mj-ea"/>
                <a:cs typeface="+mj-cs"/>
              </a:rPr>
              <a:t>Yizhou Dilemma”</a:t>
            </a:r>
          </a:p>
        </p:txBody>
      </p:sp>
      <p:sp>
        <p:nvSpPr>
          <p:cNvPr id="23" name="Rectangle 2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571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A1278-4A8B-2924-23DE-CF5CAE5DA06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B6F613-4C57-B795-08BE-F15E19979CD9}"/>
              </a:ext>
            </a:extLst>
          </p:cNvPr>
          <p:cNvPicPr>
            <a:picLocks noChangeAspect="1"/>
          </p:cNvPicPr>
          <p:nvPr/>
        </p:nvPicPr>
        <p:blipFill>
          <a:blip r:embed="rId3">
            <a:extLst>
              <a:ext uri="{28A0092B-C50C-407E-A947-70E740481C1C}">
                <a14:useLocalDpi xmlns:a14="http://schemas.microsoft.com/office/drawing/2010/main" val="0"/>
              </a:ext>
            </a:extLst>
          </a:blip>
          <a:srcRect t="14807"/>
          <a:stretch/>
        </p:blipFill>
        <p:spPr>
          <a:xfrm>
            <a:off x="0" y="10"/>
            <a:ext cx="12191999" cy="6857990"/>
          </a:xfrm>
          <a:prstGeom prst="rect">
            <a:avLst/>
          </a:prstGeom>
        </p:spPr>
      </p:pic>
      <p:cxnSp>
        <p:nvCxnSpPr>
          <p:cNvPr id="5" name="Straight Arrow Connector 4">
            <a:extLst>
              <a:ext uri="{FF2B5EF4-FFF2-40B4-BE49-F238E27FC236}">
                <a16:creationId xmlns:a16="http://schemas.microsoft.com/office/drawing/2014/main" id="{D1C61D9F-6F3B-6E64-37ED-1A764F3E1EB9}"/>
              </a:ext>
            </a:extLst>
          </p:cNvPr>
          <p:cNvCxnSpPr>
            <a:cxnSpLocks/>
          </p:cNvCxnSpPr>
          <p:nvPr/>
        </p:nvCxnSpPr>
        <p:spPr>
          <a:xfrm>
            <a:off x="5752407" y="1147156"/>
            <a:ext cx="1379913" cy="731520"/>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A7B31B8C-A489-4755-5B45-5E3E214FC8A9}"/>
              </a:ext>
            </a:extLst>
          </p:cNvPr>
          <p:cNvCxnSpPr>
            <a:cxnSpLocks/>
          </p:cNvCxnSpPr>
          <p:nvPr/>
        </p:nvCxnSpPr>
        <p:spPr>
          <a:xfrm>
            <a:off x="2161309" y="3429000"/>
            <a:ext cx="1596044" cy="814062"/>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330DE9FC-FEBC-3A83-E284-843DCE0495EE}"/>
              </a:ext>
            </a:extLst>
          </p:cNvPr>
          <p:cNvCxnSpPr>
            <a:cxnSpLocks/>
          </p:cNvCxnSpPr>
          <p:nvPr/>
        </p:nvCxnSpPr>
        <p:spPr>
          <a:xfrm flipH="1" flipV="1">
            <a:off x="6442363" y="4538750"/>
            <a:ext cx="2718262" cy="1246908"/>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D7860F9D-6E47-B85C-48AE-550ECDE4DC3F}"/>
              </a:ext>
            </a:extLst>
          </p:cNvPr>
          <p:cNvSpPr txBox="1"/>
          <p:nvPr/>
        </p:nvSpPr>
        <p:spPr>
          <a:xfrm>
            <a:off x="4527665" y="473964"/>
            <a:ext cx="1723506" cy="830997"/>
          </a:xfrm>
          <a:prstGeom prst="rect">
            <a:avLst/>
          </a:prstGeom>
          <a:noFill/>
        </p:spPr>
        <p:txBody>
          <a:bodyPr wrap="square" rtlCol="0">
            <a:spAutoFit/>
          </a:bodyPr>
          <a:lstStyle/>
          <a:p>
            <a:r>
              <a:rPr lang="en-US" sz="2400" dirty="0"/>
              <a:t>Dominating Power</a:t>
            </a:r>
          </a:p>
        </p:txBody>
      </p:sp>
      <p:sp>
        <p:nvSpPr>
          <p:cNvPr id="16" name="TextBox 15">
            <a:extLst>
              <a:ext uri="{FF2B5EF4-FFF2-40B4-BE49-F238E27FC236}">
                <a16:creationId xmlns:a16="http://schemas.microsoft.com/office/drawing/2014/main" id="{EF9EE8BD-BCFE-F902-2E97-D79BA06D924F}"/>
              </a:ext>
            </a:extLst>
          </p:cNvPr>
          <p:cNvSpPr txBox="1"/>
          <p:nvPr/>
        </p:nvSpPr>
        <p:spPr>
          <a:xfrm>
            <a:off x="922712" y="2673402"/>
            <a:ext cx="1723506" cy="1569660"/>
          </a:xfrm>
          <a:prstGeom prst="rect">
            <a:avLst/>
          </a:prstGeom>
          <a:noFill/>
        </p:spPr>
        <p:txBody>
          <a:bodyPr wrap="square" rtlCol="0">
            <a:spAutoFit/>
          </a:bodyPr>
          <a:lstStyle/>
          <a:p>
            <a:r>
              <a:rPr lang="en-US" sz="2400" dirty="0"/>
              <a:t>Relatively Small, but influential State</a:t>
            </a:r>
          </a:p>
        </p:txBody>
      </p:sp>
      <p:sp>
        <p:nvSpPr>
          <p:cNvPr id="18" name="TextBox 17">
            <a:extLst>
              <a:ext uri="{FF2B5EF4-FFF2-40B4-BE49-F238E27FC236}">
                <a16:creationId xmlns:a16="http://schemas.microsoft.com/office/drawing/2014/main" id="{92988DF9-D4BD-3075-1E68-0C165295D1F5}"/>
              </a:ext>
            </a:extLst>
          </p:cNvPr>
          <p:cNvSpPr txBox="1"/>
          <p:nvPr/>
        </p:nvSpPr>
        <p:spPr>
          <a:xfrm>
            <a:off x="9354586" y="5554825"/>
            <a:ext cx="1850969" cy="461665"/>
          </a:xfrm>
          <a:prstGeom prst="rect">
            <a:avLst/>
          </a:prstGeom>
          <a:noFill/>
        </p:spPr>
        <p:txBody>
          <a:bodyPr wrap="square" rtlCol="0">
            <a:spAutoFit/>
          </a:bodyPr>
          <a:lstStyle/>
          <a:p>
            <a:r>
              <a:rPr lang="en-US" sz="2400" dirty="0"/>
              <a:t>Rising Power</a:t>
            </a:r>
          </a:p>
        </p:txBody>
      </p:sp>
    </p:spTree>
    <p:extLst>
      <p:ext uri="{BB962C8B-B14F-4D97-AF65-F5344CB8AC3E}">
        <p14:creationId xmlns:p14="http://schemas.microsoft.com/office/powerpoint/2010/main" val="1567392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09E6A-F63B-D055-3784-C4F403BC712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AC9A421-CF61-D3E8-6636-EE22A0550922}"/>
              </a:ext>
            </a:extLst>
          </p:cNvPr>
          <p:cNvPicPr>
            <a:picLocks noChangeAspect="1"/>
          </p:cNvPicPr>
          <p:nvPr/>
        </p:nvPicPr>
        <p:blipFill>
          <a:blip r:embed="rId3">
            <a:extLst>
              <a:ext uri="{28A0092B-C50C-407E-A947-70E740481C1C}">
                <a14:useLocalDpi xmlns:a14="http://schemas.microsoft.com/office/drawing/2010/main" val="0"/>
              </a:ext>
            </a:extLst>
          </a:blip>
          <a:srcRect t="14807"/>
          <a:stretch/>
        </p:blipFill>
        <p:spPr>
          <a:xfrm>
            <a:off x="0" y="166264"/>
            <a:ext cx="12191999" cy="6857990"/>
          </a:xfrm>
          <a:prstGeom prst="rect">
            <a:avLst/>
          </a:prstGeom>
        </p:spPr>
      </p:pic>
      <p:cxnSp>
        <p:nvCxnSpPr>
          <p:cNvPr id="5" name="Straight Arrow Connector 4">
            <a:extLst>
              <a:ext uri="{FF2B5EF4-FFF2-40B4-BE49-F238E27FC236}">
                <a16:creationId xmlns:a16="http://schemas.microsoft.com/office/drawing/2014/main" id="{4C3FEAE3-DCEB-83B8-CE08-CDA6588099B1}"/>
              </a:ext>
            </a:extLst>
          </p:cNvPr>
          <p:cNvCxnSpPr>
            <a:cxnSpLocks/>
          </p:cNvCxnSpPr>
          <p:nvPr/>
        </p:nvCxnSpPr>
        <p:spPr>
          <a:xfrm>
            <a:off x="5752407" y="1147156"/>
            <a:ext cx="1379913" cy="731520"/>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104CB726-7454-8AB6-1A8D-AA379918D80C}"/>
              </a:ext>
            </a:extLst>
          </p:cNvPr>
          <p:cNvCxnSpPr>
            <a:cxnSpLocks/>
          </p:cNvCxnSpPr>
          <p:nvPr/>
        </p:nvCxnSpPr>
        <p:spPr>
          <a:xfrm>
            <a:off x="2161309" y="3429000"/>
            <a:ext cx="1596044" cy="814062"/>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7D3A9DD-204F-4E7C-BCF6-A67B909D3C7B}"/>
              </a:ext>
            </a:extLst>
          </p:cNvPr>
          <p:cNvCxnSpPr>
            <a:cxnSpLocks/>
          </p:cNvCxnSpPr>
          <p:nvPr/>
        </p:nvCxnSpPr>
        <p:spPr>
          <a:xfrm flipH="1" flipV="1">
            <a:off x="6442363" y="4538750"/>
            <a:ext cx="2718262" cy="1246908"/>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F45AB8E3-C4EC-6290-EF65-1A6125942792}"/>
              </a:ext>
            </a:extLst>
          </p:cNvPr>
          <p:cNvSpPr txBox="1"/>
          <p:nvPr/>
        </p:nvSpPr>
        <p:spPr>
          <a:xfrm>
            <a:off x="1324493" y="166264"/>
            <a:ext cx="4771506" cy="1569660"/>
          </a:xfrm>
          <a:prstGeom prst="rect">
            <a:avLst/>
          </a:prstGeom>
          <a:noFill/>
        </p:spPr>
        <p:txBody>
          <a:bodyPr wrap="square" rtlCol="0">
            <a:spAutoFit/>
          </a:bodyPr>
          <a:lstStyle/>
          <a:p>
            <a:r>
              <a:rPr lang="en-US" sz="2400" dirty="0"/>
              <a:t>Strategic Goal:</a:t>
            </a:r>
          </a:p>
          <a:p>
            <a:r>
              <a:rPr lang="en-US" sz="2400" dirty="0"/>
              <a:t>Control </a:t>
            </a:r>
            <a:r>
              <a:rPr lang="en-US" sz="2400" dirty="0" err="1"/>
              <a:t>Yizhou</a:t>
            </a:r>
            <a:r>
              <a:rPr lang="en-US" sz="2400" dirty="0"/>
              <a:t> to deter rising power from catching up and maintain the dominating status</a:t>
            </a:r>
          </a:p>
        </p:txBody>
      </p:sp>
      <p:sp>
        <p:nvSpPr>
          <p:cNvPr id="16" name="TextBox 15">
            <a:extLst>
              <a:ext uri="{FF2B5EF4-FFF2-40B4-BE49-F238E27FC236}">
                <a16:creationId xmlns:a16="http://schemas.microsoft.com/office/drawing/2014/main" id="{86A0D622-C031-073C-A854-40A5E5648F44}"/>
              </a:ext>
            </a:extLst>
          </p:cNvPr>
          <p:cNvSpPr txBox="1"/>
          <p:nvPr/>
        </p:nvSpPr>
        <p:spPr>
          <a:xfrm>
            <a:off x="142700" y="2644170"/>
            <a:ext cx="2363585" cy="1569660"/>
          </a:xfrm>
          <a:prstGeom prst="rect">
            <a:avLst/>
          </a:prstGeom>
          <a:noFill/>
        </p:spPr>
        <p:txBody>
          <a:bodyPr wrap="square" rtlCol="0">
            <a:spAutoFit/>
          </a:bodyPr>
          <a:lstStyle/>
          <a:p>
            <a:r>
              <a:rPr lang="en-US" sz="2400" dirty="0"/>
              <a:t>Strategic Goal: </a:t>
            </a:r>
          </a:p>
          <a:p>
            <a:r>
              <a:rPr lang="en-US" sz="2400" dirty="0"/>
              <a:t>To Survive amid the power </a:t>
            </a:r>
            <a:r>
              <a:rPr lang="en-US" sz="2400" dirty="0" err="1"/>
              <a:t>compeititon</a:t>
            </a:r>
            <a:endParaRPr lang="en-US" sz="2400" dirty="0"/>
          </a:p>
        </p:txBody>
      </p:sp>
      <p:sp>
        <p:nvSpPr>
          <p:cNvPr id="18" name="TextBox 17">
            <a:extLst>
              <a:ext uri="{FF2B5EF4-FFF2-40B4-BE49-F238E27FC236}">
                <a16:creationId xmlns:a16="http://schemas.microsoft.com/office/drawing/2014/main" id="{1C96A7AF-A8F3-7F33-89F3-A3EB204B1B3D}"/>
              </a:ext>
            </a:extLst>
          </p:cNvPr>
          <p:cNvSpPr txBox="1"/>
          <p:nvPr/>
        </p:nvSpPr>
        <p:spPr>
          <a:xfrm>
            <a:off x="9337961" y="4954661"/>
            <a:ext cx="2718262" cy="1569660"/>
          </a:xfrm>
          <a:prstGeom prst="rect">
            <a:avLst/>
          </a:prstGeom>
          <a:noFill/>
        </p:spPr>
        <p:txBody>
          <a:bodyPr wrap="square" rtlCol="0">
            <a:spAutoFit/>
          </a:bodyPr>
          <a:lstStyle/>
          <a:p>
            <a:r>
              <a:rPr lang="en-US" sz="2400" dirty="0"/>
              <a:t>Strategic Goal: </a:t>
            </a:r>
          </a:p>
          <a:p>
            <a:r>
              <a:rPr lang="en-US" sz="2400" dirty="0"/>
              <a:t>Takeover </a:t>
            </a:r>
            <a:r>
              <a:rPr lang="en-US" sz="2400" dirty="0" err="1"/>
              <a:t>Yizhou</a:t>
            </a:r>
            <a:r>
              <a:rPr lang="en-US" sz="2400" dirty="0"/>
              <a:t> to compete against dominating “Wei”</a:t>
            </a:r>
          </a:p>
        </p:txBody>
      </p:sp>
    </p:spTree>
    <p:extLst>
      <p:ext uri="{BB962C8B-B14F-4D97-AF65-F5344CB8AC3E}">
        <p14:creationId xmlns:p14="http://schemas.microsoft.com/office/powerpoint/2010/main" val="137758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7466</TotalTime>
  <Words>5794</Words>
  <Application>Microsoft Macintosh PowerPoint</Application>
  <PresentationFormat>Widescreen</PresentationFormat>
  <Paragraphs>372</Paragraphs>
  <Slides>39</Slides>
  <Notes>31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DengXian</vt:lpstr>
      <vt:lpstr>Graphik Web</vt:lpstr>
      <vt:lpstr>Inter</vt:lpstr>
      <vt:lpstr>Le Monde Journal</vt:lpstr>
      <vt:lpstr>PMingLiU</vt:lpstr>
      <vt:lpstr>PublicoHeadline</vt:lpstr>
      <vt:lpstr>Söhne</vt:lpstr>
      <vt:lpstr>Aptos</vt:lpstr>
      <vt:lpstr>Arial</vt:lpstr>
      <vt:lpstr>Calibri</vt:lpstr>
      <vt:lpstr>Calibri Light</vt:lpstr>
      <vt:lpstr>Lora</vt:lpstr>
      <vt:lpstr>Roboto</vt:lpstr>
      <vt:lpstr>Times New Roman</vt:lpstr>
      <vt:lpstr>Wingdings</vt:lpstr>
      <vt:lpstr>Office Theme</vt:lpstr>
      <vt:lpstr>The Myth of a War in the Taiwan Strait Can Beijing, Taipei, and Washington Solve the Yizhou Dilemma? </vt:lpstr>
      <vt:lpstr>Outline</vt:lpstr>
      <vt:lpstr>Three Prefaces</vt:lpstr>
      <vt:lpstr>PowerPoint Presentation</vt:lpstr>
      <vt:lpstr>“The Myth of a War in the Taiwan Strait”  Who’s Call?</vt:lpstr>
      <vt:lpstr>PowerPoint Presentation</vt:lpstr>
      <vt:lpstr>PowerPoint Presentation</vt:lpstr>
      <vt:lpstr>PowerPoint Presentation</vt:lpstr>
      <vt:lpstr>PowerPoint Presentation</vt:lpstr>
      <vt:lpstr>PowerPoint Presentation</vt:lpstr>
      <vt:lpstr>Assessment of key debates</vt:lpstr>
      <vt:lpstr>Inevitable War or The Myth of War? Who’s Call?</vt:lpstr>
      <vt:lpstr>Comparing the assessments by the highest-level elites from the three sides</vt:lpstr>
      <vt:lpstr>Assessment by the Highest-Level Elites </vt:lpstr>
      <vt:lpstr>Beijing Elites’ evaluation of the possibility of war in the Taiwan Strait in the next decade</vt:lpstr>
      <vt:lpstr>Factors that could lead to war – Beijing Elites’ Perspective</vt:lpstr>
      <vt:lpstr>Beijing Elites’ perceptions and misperceptions</vt:lpstr>
      <vt:lpstr>Beijing Elites anticipation of the future</vt:lpstr>
      <vt:lpstr>Assessment by the Highest-Level Elites </vt:lpstr>
      <vt:lpstr>Taipei Elites’ evaluation of the possibility of war in the Taiwan Strait in the next decade</vt:lpstr>
      <vt:lpstr>Taipei Elites’ evaluation of the possibility of war in the Taiwan Strait in the next decade</vt:lpstr>
      <vt:lpstr>Taipei Elites’ perceptions and misperceptions</vt:lpstr>
      <vt:lpstr>Taipei Elites anticipation of the future</vt:lpstr>
      <vt:lpstr>Assessment by the Highest-Level Elites </vt:lpstr>
      <vt:lpstr>DC Elites’ evaluation of the possibility of war in the Taiwan Strait in the next decade</vt:lpstr>
      <vt:lpstr>DC Elites’ perceptions and misperceptions</vt:lpstr>
      <vt:lpstr>DC Elites anticipation of the future</vt:lpstr>
      <vt:lpstr>Research Method and Data</vt:lpstr>
      <vt:lpstr>Research Method and Data: Note</vt:lpstr>
      <vt:lpstr>Reassurance : Resolving the dilemma?</vt:lpstr>
      <vt:lpstr>Strategic Ambiguity and Confident in US Support</vt:lpstr>
      <vt:lpstr>Perception of solidness of key policies </vt:lpstr>
      <vt:lpstr>Perception of the military strength of the three sides</vt:lpstr>
      <vt:lpstr>Perception of the Economic strength of the three sides</vt:lpstr>
      <vt:lpstr> Perception of the Gov. strength of the three sides</vt:lpstr>
      <vt:lpstr>Policy Implications</vt:lpstr>
      <vt:lpstr>Policy Implications</vt:lpstr>
      <vt:lpstr> Specific Policy Action: Clarification for Strategy Ambiguity!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Taiyi Sun</dc:creator>
  <cp:lastModifiedBy>Weng, Lu-Chung</cp:lastModifiedBy>
  <cp:revision>44</cp:revision>
  <dcterms:created xsi:type="dcterms:W3CDTF">2024-06-17T06:57:27Z</dcterms:created>
  <dcterms:modified xsi:type="dcterms:W3CDTF">2024-10-08T14:55:38Z</dcterms:modified>
</cp:coreProperties>
</file>